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hNBl/7jV/3OTcAK7MB/q3OrB9T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801105-FF4C-462E-AAF2-BFEB7864D5BA}">
  <a:tblStyle styleId="{18801105-FF4C-462E-AAF2-BFEB7864D5B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500"/>
              <a:t>Our first model was trained with 2,200 METU datasets.</a:t>
            </a:r>
            <a:endParaRPr sz="1500"/>
          </a:p>
          <a:p>
            <a:pPr indent="0" lvl="0" marL="0" rtl="0" algn="l">
              <a:lnSpc>
                <a:spcPct val="115000"/>
              </a:lnSpc>
              <a:spcBef>
                <a:spcPts val="0"/>
              </a:spcBef>
              <a:spcAft>
                <a:spcPts val="0"/>
              </a:spcAft>
              <a:buClr>
                <a:schemeClr val="dk1"/>
              </a:buClr>
              <a:buSzPts val="1100"/>
              <a:buFont typeface="Arial"/>
              <a:buNone/>
            </a:pPr>
            <a:r>
              <a:rPr lang="en-US" sz="1500"/>
              <a:t>This model’s average data loss rate was low.</a:t>
            </a:r>
            <a:endParaRPr sz="1500"/>
          </a:p>
          <a:p>
            <a:pPr indent="0" lvl="0" marL="0" rtl="0" algn="l">
              <a:lnSpc>
                <a:spcPct val="115000"/>
              </a:lnSpc>
              <a:spcBef>
                <a:spcPts val="0"/>
              </a:spcBef>
              <a:spcAft>
                <a:spcPts val="0"/>
              </a:spcAft>
              <a:buClr>
                <a:schemeClr val="dk1"/>
              </a:buClr>
              <a:buSzPts val="1100"/>
              <a:buFont typeface="Arial"/>
              <a:buNone/>
            </a:pPr>
            <a:r>
              <a:rPr lang="en-US" sz="1500"/>
              <a:t>As you can see,</a:t>
            </a:r>
            <a:endParaRPr sz="1500"/>
          </a:p>
          <a:p>
            <a:pPr indent="0" lvl="0" marL="0" rtl="0" algn="l">
              <a:lnSpc>
                <a:spcPct val="115000"/>
              </a:lnSpc>
              <a:spcBef>
                <a:spcPts val="0"/>
              </a:spcBef>
              <a:spcAft>
                <a:spcPts val="0"/>
              </a:spcAft>
              <a:buClr>
                <a:schemeClr val="dk1"/>
              </a:buClr>
              <a:buSzPts val="1100"/>
              <a:buFont typeface="Arial"/>
              <a:buNone/>
            </a:pPr>
            <a:r>
              <a:rPr lang="en-US" sz="1500"/>
              <a:t>It can detect a few cracks. </a:t>
            </a:r>
            <a:endParaRPr sz="1500"/>
          </a:p>
          <a:p>
            <a:pPr indent="0" lvl="0" marL="0" rtl="0" algn="l">
              <a:lnSpc>
                <a:spcPct val="115000"/>
              </a:lnSpc>
              <a:spcBef>
                <a:spcPts val="0"/>
              </a:spcBef>
              <a:spcAft>
                <a:spcPts val="0"/>
              </a:spcAft>
              <a:buClr>
                <a:schemeClr val="dk1"/>
              </a:buClr>
              <a:buSzPts val="1100"/>
              <a:buFont typeface="Arial"/>
              <a:buNone/>
            </a:pPr>
            <a:r>
              <a:rPr lang="en-US" sz="1500"/>
              <a:t>There is no phenomenon that detects other objects as a crack.</a:t>
            </a:r>
            <a:endParaRPr sz="1500"/>
          </a:p>
          <a:p>
            <a:pPr indent="0" lvl="0" marL="0" rtl="0" algn="l">
              <a:lnSpc>
                <a:spcPct val="115000"/>
              </a:lnSpc>
              <a:spcBef>
                <a:spcPts val="0"/>
              </a:spcBef>
              <a:spcAft>
                <a:spcPts val="0"/>
              </a:spcAft>
              <a:buSzPts val="1400"/>
              <a:buNone/>
            </a:pPr>
            <a:r>
              <a:t/>
            </a:r>
            <a:endParaRPr sz="1500"/>
          </a:p>
        </p:txBody>
      </p:sp>
      <p:sp>
        <p:nvSpPr>
          <p:cNvPr id="338" name="Google Shape;33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The second model was trained with 5600 METU datasets.</a:t>
            </a:r>
            <a:endParaRPr/>
          </a:p>
          <a:p>
            <a:pPr indent="0" lvl="0" marL="0" rtl="0" algn="l">
              <a:lnSpc>
                <a:spcPct val="100000"/>
              </a:lnSpc>
              <a:spcBef>
                <a:spcPts val="0"/>
              </a:spcBef>
              <a:spcAft>
                <a:spcPts val="0"/>
              </a:spcAft>
              <a:buClr>
                <a:schemeClr val="dk1"/>
              </a:buClr>
              <a:buSzPts val="1100"/>
              <a:buFont typeface="Arial"/>
              <a:buNone/>
            </a:pPr>
            <a:r>
              <a:rPr lang="en-US"/>
              <a:t>This model detects not only cracks but also walls, concrete, and even people.</a:t>
            </a:r>
            <a:endParaRPr/>
          </a:p>
          <a:p>
            <a:pPr indent="0" lvl="0" marL="0" rtl="0" algn="l">
              <a:lnSpc>
                <a:spcPct val="100000"/>
              </a:lnSpc>
              <a:spcBef>
                <a:spcPts val="0"/>
              </a:spcBef>
              <a:spcAft>
                <a:spcPts val="0"/>
              </a:spcAft>
              <a:buClr>
                <a:schemeClr val="dk1"/>
              </a:buClr>
              <a:buSzPts val="1100"/>
              <a:buFont typeface="Arial"/>
              <a:buNone/>
            </a:pPr>
            <a:r>
              <a:rPr lang="en-US"/>
              <a:t>It seems to be a model that trains common and based characteristics for cracks.</a:t>
            </a:r>
            <a:endParaRPr/>
          </a:p>
          <a:p>
            <a:pPr indent="0" lvl="0" marL="0" rtl="0" algn="l">
              <a:lnSpc>
                <a:spcPct val="100000"/>
              </a:lnSpc>
              <a:spcBef>
                <a:spcPts val="0"/>
              </a:spcBef>
              <a:spcAft>
                <a:spcPts val="0"/>
              </a:spcAft>
              <a:buClr>
                <a:schemeClr val="dk1"/>
              </a:buClr>
              <a:buSzPts val="1100"/>
              <a:buFont typeface="Arial"/>
              <a:buNone/>
            </a:pPr>
            <a:r>
              <a:rPr lang="en-US"/>
              <a:t>And there is a possibility that the model will be overfit.</a:t>
            </a:r>
            <a:endParaRPr/>
          </a:p>
          <a:p>
            <a:pPr indent="0" lvl="0" marL="0" rtl="0" algn="l">
              <a:lnSpc>
                <a:spcPct val="100000"/>
              </a:lnSpc>
              <a:spcBef>
                <a:spcPts val="0"/>
              </a:spcBef>
              <a:spcAft>
                <a:spcPts val="0"/>
              </a:spcAft>
              <a:buClr>
                <a:schemeClr val="dk1"/>
              </a:buClr>
              <a:buSzPts val="1100"/>
              <a:buFont typeface="Arial"/>
              <a:buNone/>
            </a:pPr>
            <a:r>
              <a:rPr lang="en-US"/>
              <a:t>Overfitting is a phenomenon in which a model is trained closer to the distribution of a training sample than the actual distribution.</a:t>
            </a:r>
            <a:endParaRPr/>
          </a:p>
          <a:p>
            <a:pPr indent="0" lvl="0" marL="0" rtl="0" algn="l">
              <a:lnSpc>
                <a:spcPct val="100000"/>
              </a:lnSpc>
              <a:spcBef>
                <a:spcPts val="0"/>
              </a:spcBef>
              <a:spcAft>
                <a:spcPts val="0"/>
              </a:spcAft>
              <a:buClr>
                <a:schemeClr val="dk1"/>
              </a:buClr>
              <a:buSzPts val="1100"/>
              <a:buFont typeface="Arial"/>
              <a:buNone/>
            </a:pPr>
            <a:r>
              <a:rPr lang="en-US"/>
              <a:t>Overfitting can be prevented by normalization.</a:t>
            </a:r>
            <a:endParaRPr/>
          </a:p>
          <a:p>
            <a:pPr indent="0" lvl="0" marL="0" rtl="0" algn="l">
              <a:lnSpc>
                <a:spcPct val="100000"/>
              </a:lnSpc>
              <a:spcBef>
                <a:spcPts val="0"/>
              </a:spcBef>
              <a:spcAft>
                <a:spcPts val="0"/>
              </a:spcAft>
              <a:buSzPts val="1400"/>
              <a:buNone/>
            </a:pPr>
            <a:r>
              <a:t/>
            </a:r>
            <a:endParaRPr/>
          </a:p>
        </p:txBody>
      </p:sp>
      <p:sp>
        <p:nvSpPr>
          <p:cNvPr id="347" name="Google Shape;34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8520cca6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108520cca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The last model was trained with 9,000 METU, SDNET, and CUSTOM datasets.</a:t>
            </a:r>
            <a:endParaRPr/>
          </a:p>
          <a:p>
            <a:pPr indent="0" lvl="0" marL="0" rtl="0" algn="l">
              <a:lnSpc>
                <a:spcPct val="100000"/>
              </a:lnSpc>
              <a:spcBef>
                <a:spcPts val="0"/>
              </a:spcBef>
              <a:spcAft>
                <a:spcPts val="0"/>
              </a:spcAft>
              <a:buClr>
                <a:schemeClr val="dk1"/>
              </a:buClr>
              <a:buSzPts val="1100"/>
              <a:buFont typeface="Arial"/>
              <a:buNone/>
            </a:pPr>
            <a:r>
              <a:rPr lang="en-US"/>
              <a:t>This model includes photos of sidewalks and cracks in concrete buildings.</a:t>
            </a:r>
            <a:endParaRPr/>
          </a:p>
          <a:p>
            <a:pPr indent="0" lvl="0" marL="0" rtl="0" algn="l">
              <a:lnSpc>
                <a:spcPct val="100000"/>
              </a:lnSpc>
              <a:spcBef>
                <a:spcPts val="0"/>
              </a:spcBef>
              <a:spcAft>
                <a:spcPts val="0"/>
              </a:spcAft>
              <a:buClr>
                <a:schemeClr val="dk1"/>
              </a:buClr>
              <a:buSzPts val="1100"/>
              <a:buFont typeface="Arial"/>
              <a:buNone/>
            </a:pPr>
            <a:r>
              <a:rPr lang="en-US"/>
              <a:t>This keeps the average data loss rate low and does not detect other objects as cracks.</a:t>
            </a:r>
            <a:endParaRPr/>
          </a:p>
          <a:p>
            <a:pPr indent="0" lvl="0" marL="0" rtl="0" algn="l">
              <a:lnSpc>
                <a:spcPct val="100000"/>
              </a:lnSpc>
              <a:spcBef>
                <a:spcPts val="0"/>
              </a:spcBef>
              <a:spcAft>
                <a:spcPts val="0"/>
              </a:spcAft>
              <a:buSzPts val="1100"/>
              <a:buNone/>
            </a:pPr>
            <a:r>
              <a:rPr lang="en-US"/>
              <a:t>However, the perfo</a:t>
            </a:r>
            <a:r>
              <a:rPr lang="en-US"/>
              <a:t>r</a:t>
            </a:r>
            <a:r>
              <a:rPr lang="en-US"/>
              <a:t>mance is not as good as the first model.</a:t>
            </a:r>
            <a:endParaRPr/>
          </a:p>
        </p:txBody>
      </p:sp>
      <p:sp>
        <p:nvSpPr>
          <p:cNvPr id="369" name="Google Shape;36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350">
                <a:highlight>
                  <a:srgbClr val="FDFDFD"/>
                </a:highlight>
                <a:latin typeface="Microsoft Yahei"/>
                <a:ea typeface="Microsoft Yahei"/>
                <a:cs typeface="Microsoft Yahei"/>
                <a:sym typeface="Microsoft Yahei"/>
              </a:rPr>
              <a:t>I'll show you our demo video.</a:t>
            </a:r>
            <a:endParaRPr/>
          </a:p>
        </p:txBody>
      </p:sp>
      <p:sp>
        <p:nvSpPr>
          <p:cNvPr id="379" name="Google Shape;37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40c2653c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Next is conclusion.</a:t>
            </a:r>
            <a:endParaRPr/>
          </a:p>
          <a:p>
            <a:pPr indent="0" lvl="0" marL="0" rtl="0" algn="l">
              <a:lnSpc>
                <a:spcPct val="100000"/>
              </a:lnSpc>
              <a:spcBef>
                <a:spcPts val="0"/>
              </a:spcBef>
              <a:spcAft>
                <a:spcPts val="0"/>
              </a:spcAft>
              <a:buSzPts val="1400"/>
              <a:buNone/>
            </a:pPr>
            <a:r>
              <a:t/>
            </a:r>
            <a:endParaRPr sz="1350">
              <a:highlight>
                <a:srgbClr val="FDFDFD"/>
              </a:highlight>
              <a:latin typeface="Microsoft Yahei"/>
              <a:ea typeface="Microsoft Yahei"/>
              <a:cs typeface="Microsoft Yahei"/>
              <a:sym typeface="Microsoft Yahei"/>
            </a:endParaRPr>
          </a:p>
        </p:txBody>
      </p:sp>
      <p:sp>
        <p:nvSpPr>
          <p:cNvPr id="387" name="Google Shape;387;g1040c2653c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I'll talk about the Improvement.</a:t>
            </a:r>
            <a:endParaRPr/>
          </a:p>
          <a:p>
            <a:pPr indent="0" lvl="0" marL="0" rtl="0" algn="l">
              <a:lnSpc>
                <a:spcPct val="100000"/>
              </a:lnSpc>
              <a:spcBef>
                <a:spcPts val="0"/>
              </a:spcBef>
              <a:spcAft>
                <a:spcPts val="0"/>
              </a:spcAft>
              <a:buClr>
                <a:schemeClr val="dk1"/>
              </a:buClr>
              <a:buSzPts val="1100"/>
              <a:buFont typeface="Arial"/>
              <a:buNone/>
            </a:pPr>
            <a:r>
              <a:rPr lang="en-US"/>
              <a:t>The first solution is to repeat the training to find the optimal value of the loss rate and accuracy by adjusting the loss rate and accuracy in the weight file utilized in the Darknet-53.</a:t>
            </a:r>
            <a:endParaRPr/>
          </a:p>
          <a:p>
            <a:pPr indent="0" lvl="0" marL="0" rtl="0" algn="l">
              <a:lnSpc>
                <a:spcPct val="100000"/>
              </a:lnSpc>
              <a:spcBef>
                <a:spcPts val="0"/>
              </a:spcBef>
              <a:spcAft>
                <a:spcPts val="0"/>
              </a:spcAft>
              <a:buClr>
                <a:schemeClr val="dk1"/>
              </a:buClr>
              <a:buSzPts val="1100"/>
              <a:buFont typeface="Arial"/>
              <a:buNone/>
            </a:pPr>
            <a:r>
              <a:rPr lang="en-US"/>
              <a:t>The second solution is to collect more data sets of different shapes as the current model can learn a lot of cracks in similar shapes and overfit the model.</a:t>
            </a:r>
            <a:endParaRPr/>
          </a:p>
          <a:p>
            <a:pPr indent="0" lvl="0" marL="0" rtl="0" algn="l">
              <a:lnSpc>
                <a:spcPct val="100000"/>
              </a:lnSpc>
              <a:spcBef>
                <a:spcPts val="0"/>
              </a:spcBef>
              <a:spcAft>
                <a:spcPts val="0"/>
              </a:spcAft>
              <a:buSzPts val="1100"/>
              <a:buNone/>
            </a:pPr>
            <a:r>
              <a:rPr lang="en-US"/>
              <a:t>If we use this solution, our model will be much better.</a:t>
            </a:r>
            <a:endParaRPr/>
          </a:p>
        </p:txBody>
      </p:sp>
      <p:sp>
        <p:nvSpPr>
          <p:cNvPr id="394" name="Google Shape;3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Lastly, it's our future plan.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US"/>
              <a:t>We will use Raspberry Pie, Raspberry Pie Camera, and UAV to detect cracks in real time.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US"/>
              <a:t>This reduces the time and cost of detecting cracks.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Cracks in locations that humans cannot detect can also be detected.</a:t>
            </a:r>
            <a:endParaRPr/>
          </a:p>
          <a:p>
            <a:pPr indent="0" lvl="0" marL="0" rtl="0" algn="l">
              <a:lnSpc>
                <a:spcPct val="100000"/>
              </a:lnSpc>
              <a:spcBef>
                <a:spcPts val="0"/>
              </a:spcBef>
              <a:spcAft>
                <a:spcPts val="0"/>
              </a:spcAft>
              <a:buSzPts val="1400"/>
              <a:buNone/>
            </a:pPr>
            <a:r>
              <a:t/>
            </a:r>
            <a:endParaRPr/>
          </a:p>
        </p:txBody>
      </p:sp>
      <p:sp>
        <p:nvSpPr>
          <p:cNvPr id="404" name="Google Shape;40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And we will make our own CRACK MANAGEMENT SYSTEM.</a:t>
            </a:r>
            <a:endParaRPr b="1"/>
          </a:p>
          <a:p>
            <a:pPr indent="0" lvl="0" marL="0" rtl="0" algn="l">
              <a:lnSpc>
                <a:spcPct val="100000"/>
              </a:lnSpc>
              <a:spcBef>
                <a:spcPts val="0"/>
              </a:spcBef>
              <a:spcAft>
                <a:spcPts val="0"/>
              </a:spcAft>
              <a:buClr>
                <a:schemeClr val="dk1"/>
              </a:buClr>
              <a:buSzPts val="1100"/>
              <a:buFont typeface="Arial"/>
              <a:buNone/>
            </a:pPr>
            <a:r>
              <a:rPr b="1" lang="en-US"/>
              <a:t>Save detected cracks in real time on the server and classify them according to damage.</a:t>
            </a:r>
            <a:endParaRPr b="1"/>
          </a:p>
          <a:p>
            <a:pPr indent="0" lvl="0" marL="0" rtl="0" algn="l">
              <a:lnSpc>
                <a:spcPct val="100000"/>
              </a:lnSpc>
              <a:spcBef>
                <a:spcPts val="0"/>
              </a:spcBef>
              <a:spcAft>
                <a:spcPts val="0"/>
              </a:spcAft>
              <a:buClr>
                <a:schemeClr val="dk1"/>
              </a:buClr>
              <a:buSzPts val="1100"/>
              <a:buFont typeface="Arial"/>
              <a:buNone/>
            </a:pPr>
            <a:r>
              <a:rPr b="1" lang="en-US"/>
              <a:t>If a serious crack is found among them, notify the administrator immediately.</a:t>
            </a:r>
            <a:endParaRPr b="1"/>
          </a:p>
          <a:p>
            <a:pPr indent="0" lvl="0" marL="0" rtl="0" algn="l">
              <a:lnSpc>
                <a:spcPct val="100000"/>
              </a:lnSpc>
              <a:spcBef>
                <a:spcPts val="0"/>
              </a:spcBef>
              <a:spcAft>
                <a:spcPts val="0"/>
              </a:spcAft>
              <a:buClr>
                <a:schemeClr val="dk1"/>
              </a:buClr>
              <a:buSzPts val="1100"/>
              <a:buFont typeface="Arial"/>
              <a:buNone/>
            </a:pPr>
            <a:r>
              <a:rPr b="1" lang="en-US"/>
              <a:t>This makes building management easier and faster.</a:t>
            </a:r>
            <a:endParaRPr b="1"/>
          </a:p>
          <a:p>
            <a:pPr indent="0" lvl="0" marL="0" rtl="0" algn="l">
              <a:lnSpc>
                <a:spcPct val="100000"/>
              </a:lnSpc>
              <a:spcBef>
                <a:spcPts val="0"/>
              </a:spcBef>
              <a:spcAft>
                <a:spcPts val="0"/>
              </a:spcAft>
              <a:buSzPts val="1400"/>
              <a:buNone/>
            </a:pPr>
            <a:r>
              <a:t/>
            </a:r>
            <a:endParaRPr b="1"/>
          </a:p>
        </p:txBody>
      </p:sp>
      <p:sp>
        <p:nvSpPr>
          <p:cNvPr id="417" name="Google Shape;41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15.jpg"/><Relationship Id="rId13" Type="http://schemas.openxmlformats.org/officeDocument/2006/relationships/image" Target="../media/image18.jpg"/><Relationship Id="rId12" Type="http://schemas.openxmlformats.org/officeDocument/2006/relationships/image" Target="../media/image27.jp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jpg"/><Relationship Id="rId9" Type="http://schemas.openxmlformats.org/officeDocument/2006/relationships/image" Target="../media/image17.jpg"/><Relationship Id="rId15" Type="http://schemas.openxmlformats.org/officeDocument/2006/relationships/image" Target="../media/image24.jpg"/><Relationship Id="rId14" Type="http://schemas.openxmlformats.org/officeDocument/2006/relationships/image" Target="../media/image23.jpg"/><Relationship Id="rId5" Type="http://schemas.openxmlformats.org/officeDocument/2006/relationships/image" Target="../media/image5.jpg"/><Relationship Id="rId6" Type="http://schemas.openxmlformats.org/officeDocument/2006/relationships/image" Target="../media/image9.jpg"/><Relationship Id="rId7" Type="http://schemas.openxmlformats.org/officeDocument/2006/relationships/image" Target="../media/image13.jpg"/><Relationship Id="rId8"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4.png"/><Relationship Id="rId5" Type="http://schemas.openxmlformats.org/officeDocument/2006/relationships/image" Target="../media/image14.jpg"/><Relationship Id="rId6" Type="http://schemas.openxmlformats.org/officeDocument/2006/relationships/image" Target="../media/image16.jpg"/><Relationship Id="rId7"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2.jpg"/><Relationship Id="rId6" Type="http://schemas.openxmlformats.org/officeDocument/2006/relationships/image" Target="../media/image11.png"/><Relationship Id="rId7"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37.png"/><Relationship Id="rId8"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pSp>
        <p:nvGrpSpPr>
          <p:cNvPr id="88" name="Google Shape;88;p1"/>
          <p:cNvGrpSpPr/>
          <p:nvPr/>
        </p:nvGrpSpPr>
        <p:grpSpPr>
          <a:xfrm>
            <a:off x="0" y="0"/>
            <a:ext cx="12207712" cy="6947555"/>
            <a:chOff x="0" y="0"/>
            <a:chExt cx="12207712" cy="6947555"/>
          </a:xfrm>
        </p:grpSpPr>
        <p:sp>
          <p:nvSpPr>
            <p:cNvPr id="89" name="Google Shape;89;p1"/>
            <p:cNvSpPr/>
            <p:nvPr/>
          </p:nvSpPr>
          <p:spPr>
            <a:xfrm>
              <a:off x="0" y="0"/>
              <a:ext cx="12192000" cy="4087906"/>
            </a:xfrm>
            <a:prstGeom prst="rect">
              <a:avLst/>
            </a:prstGeom>
            <a:solidFill>
              <a:srgbClr val="CFB99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90" name="Google Shape;90;p1"/>
            <p:cNvSpPr/>
            <p:nvPr/>
          </p:nvSpPr>
          <p:spPr>
            <a:xfrm>
              <a:off x="9134574" y="9427"/>
              <a:ext cx="3073138" cy="6938128"/>
            </a:xfrm>
            <a:custGeom>
              <a:rect b="b" l="l" r="r" t="t"/>
              <a:pathLst>
                <a:path extrusionOk="0" h="6862713" w="3035431">
                  <a:moveTo>
                    <a:pt x="3035431" y="0"/>
                  </a:moveTo>
                  <a:lnTo>
                    <a:pt x="0" y="6825006"/>
                  </a:lnTo>
                  <a:lnTo>
                    <a:pt x="3035431" y="6862713"/>
                  </a:lnTo>
                  <a:lnTo>
                    <a:pt x="3035431" y="0"/>
                  </a:lnTo>
                  <a:close/>
                </a:path>
              </a:pathLst>
            </a:cu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sp>
        <p:nvSpPr>
          <p:cNvPr id="91" name="Google Shape;91;p1"/>
          <p:cNvSpPr txBox="1"/>
          <p:nvPr>
            <p:ph idx="1" type="subTitle"/>
          </p:nvPr>
        </p:nvSpPr>
        <p:spPr>
          <a:xfrm>
            <a:off x="7075537" y="4388503"/>
            <a:ext cx="2734235" cy="1655762"/>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0"/>
              </a:spcBef>
              <a:spcAft>
                <a:spcPts val="0"/>
              </a:spcAft>
              <a:buClr>
                <a:srgbClr val="3F3F3F"/>
              </a:buClr>
              <a:buSzPts val="3600"/>
              <a:buNone/>
            </a:pPr>
            <a:r>
              <a:rPr b="1" lang="en-US" sz="3600" u="none" cap="none" strike="noStrike">
                <a:solidFill>
                  <a:srgbClr val="3F3F3F"/>
                </a:solidFill>
                <a:latin typeface="Malgun Gothic"/>
                <a:ea typeface="Malgun Gothic"/>
                <a:cs typeface="Malgun Gothic"/>
                <a:sym typeface="Malgun Gothic"/>
              </a:rPr>
              <a:t>Team MP3</a:t>
            </a:r>
            <a:endParaRPr>
              <a:latin typeface="Malgun Gothic"/>
              <a:ea typeface="Malgun Gothic"/>
              <a:cs typeface="Malgun Gothic"/>
              <a:sym typeface="Malgun Gothic"/>
            </a:endParaRPr>
          </a:p>
        </p:txBody>
      </p:sp>
      <p:pic>
        <p:nvPicPr>
          <p:cNvPr descr="COVID19 Datahub" id="92" name="Google Shape;92;p1"/>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93" name="Google Shape;93;p1"/>
          <p:cNvSpPr txBox="1"/>
          <p:nvPr>
            <p:ph type="ctrTitle"/>
          </p:nvPr>
        </p:nvSpPr>
        <p:spPr>
          <a:xfrm>
            <a:off x="971717" y="1833771"/>
            <a:ext cx="11824447" cy="10984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Malgun Gothic"/>
              <a:buNone/>
            </a:pPr>
            <a:r>
              <a:rPr b="1" lang="en-US" sz="4800" u="none" cap="none" strike="noStrike"/>
              <a:t>Crack Detecting Method</a:t>
            </a:r>
            <a:endParaRPr sz="4800"/>
          </a:p>
        </p:txBody>
      </p:sp>
      <p:sp>
        <p:nvSpPr>
          <p:cNvPr id="94" name="Google Shape;94;p1"/>
          <p:cNvSpPr txBox="1"/>
          <p:nvPr/>
        </p:nvSpPr>
        <p:spPr>
          <a:xfrm>
            <a:off x="1698049" y="2765564"/>
            <a:ext cx="11824447" cy="1098457"/>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800"/>
              <a:buFont typeface="Malgun Gothic"/>
              <a:buNone/>
            </a:pPr>
            <a:r>
              <a:rPr b="1" i="0" lang="en-US" sz="4800" u="none" cap="none" strike="noStrike">
                <a:solidFill>
                  <a:schemeClr val="dk1"/>
                </a:solidFill>
                <a:latin typeface="Malgun Gothic"/>
                <a:ea typeface="Malgun Gothic"/>
                <a:cs typeface="Malgun Gothic"/>
                <a:sym typeface="Malgun Gothic"/>
              </a:rPr>
              <a:t>with YOLOv3</a:t>
            </a:r>
            <a:endParaRPr b="0" i="0" sz="48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5"/>
          <p:cNvSpPr/>
          <p:nvPr/>
        </p:nvSpPr>
        <p:spPr>
          <a:xfrm>
            <a:off x="0" y="-1"/>
            <a:ext cx="12192000" cy="4422711"/>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98" name="Google Shape;198;p45"/>
          <p:cNvSpPr txBox="1"/>
          <p:nvPr>
            <p:ph type="ctrTitle"/>
          </p:nvPr>
        </p:nvSpPr>
        <p:spPr>
          <a:xfrm>
            <a:off x="183776" y="2577072"/>
            <a:ext cx="11824447" cy="109845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CFB991"/>
              </a:buClr>
              <a:buSzPts val="6000"/>
              <a:buFont typeface="Malgun Gothic"/>
              <a:buNone/>
            </a:pPr>
            <a:r>
              <a:rPr b="1" lang="en-US" sz="6000">
                <a:solidFill>
                  <a:srgbClr val="CFB991"/>
                </a:solidFill>
                <a:latin typeface="Malgun Gothic"/>
                <a:ea typeface="Malgun Gothic"/>
                <a:cs typeface="Malgun Gothic"/>
                <a:sym typeface="Malgun Gothic"/>
              </a:rPr>
              <a:t>Research method</a:t>
            </a:r>
            <a:endParaRPr b="1">
              <a:solidFill>
                <a:srgbClr val="CFB991"/>
              </a:solidFill>
            </a:endParaRPr>
          </a:p>
        </p:txBody>
      </p:sp>
      <p:pic>
        <p:nvPicPr>
          <p:cNvPr descr="COVID19 Datahub" id="199" name="Google Shape;199;p45"/>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200" name="Google Shape;200;p45"/>
          <p:cNvSpPr txBox="1"/>
          <p:nvPr/>
        </p:nvSpPr>
        <p:spPr>
          <a:xfrm>
            <a:off x="5138845" y="4714155"/>
            <a:ext cx="2139033" cy="11641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Learning environment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Dataset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Preprosessing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1"/>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206" name="Google Shape;206;p11"/>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207" name="Google Shape;207;p11"/>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System overview</a:t>
            </a:r>
            <a:endParaRPr b="1" i="0" sz="4000" u="none" cap="none" strike="noStrike">
              <a:solidFill>
                <a:srgbClr val="CFB991"/>
              </a:solidFill>
              <a:latin typeface="Malgun Gothic"/>
              <a:ea typeface="Malgun Gothic"/>
              <a:cs typeface="Malgun Gothic"/>
              <a:sym typeface="Malgun Gothic"/>
            </a:endParaRPr>
          </a:p>
        </p:txBody>
      </p:sp>
      <p:sp>
        <p:nvSpPr>
          <p:cNvPr id="208" name="Google Shape;208;p11"/>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Flow chart</a:t>
            </a:r>
            <a:endParaRPr b="1" i="0" sz="2400" u="none" cap="none" strike="noStrike">
              <a:solidFill>
                <a:srgbClr val="757070"/>
              </a:solidFill>
              <a:latin typeface="Malgun Gothic"/>
              <a:ea typeface="Malgun Gothic"/>
              <a:cs typeface="Malgun Gothic"/>
              <a:sym typeface="Malgun Gothic"/>
            </a:endParaRPr>
          </a:p>
        </p:txBody>
      </p:sp>
      <p:pic>
        <p:nvPicPr>
          <p:cNvPr id="209" name="Google Shape;209;p11"/>
          <p:cNvPicPr preferRelativeResize="0"/>
          <p:nvPr/>
        </p:nvPicPr>
        <p:blipFill rotWithShape="1">
          <a:blip r:embed="rId4">
            <a:alphaModFix/>
          </a:blip>
          <a:srcRect b="0" l="0" r="0" t="0"/>
          <a:stretch/>
        </p:blipFill>
        <p:spPr>
          <a:xfrm>
            <a:off x="2181225" y="1639918"/>
            <a:ext cx="7829550" cy="43164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13"/>
          <p:cNvPicPr preferRelativeResize="0"/>
          <p:nvPr/>
        </p:nvPicPr>
        <p:blipFill rotWithShape="1">
          <a:blip r:embed="rId3">
            <a:alphaModFix/>
          </a:blip>
          <a:srcRect b="0" l="0" r="0" t="0"/>
          <a:stretch/>
        </p:blipFill>
        <p:spPr>
          <a:xfrm>
            <a:off x="910615" y="2628989"/>
            <a:ext cx="4253056" cy="2479945"/>
          </a:xfrm>
          <a:prstGeom prst="rect">
            <a:avLst/>
          </a:prstGeom>
          <a:noFill/>
          <a:ln>
            <a:noFill/>
          </a:ln>
        </p:spPr>
      </p:pic>
      <p:sp>
        <p:nvSpPr>
          <p:cNvPr id="215" name="Google Shape;215;p13"/>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216" name="Google Shape;216;p13"/>
          <p:cNvPicPr preferRelativeResize="0"/>
          <p:nvPr/>
        </p:nvPicPr>
        <p:blipFill rotWithShape="1">
          <a:blip r:embed="rId4">
            <a:alphaModFix/>
          </a:blip>
          <a:srcRect b="30622" l="5095" r="4202" t="31549"/>
          <a:stretch/>
        </p:blipFill>
        <p:spPr>
          <a:xfrm>
            <a:off x="708459" y="6131859"/>
            <a:ext cx="1631081" cy="439269"/>
          </a:xfrm>
          <a:prstGeom prst="rect">
            <a:avLst/>
          </a:prstGeom>
          <a:noFill/>
          <a:ln>
            <a:noFill/>
          </a:ln>
        </p:spPr>
      </p:pic>
      <p:sp>
        <p:nvSpPr>
          <p:cNvPr id="217" name="Google Shape;217;p13"/>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YOLO &amp; Dark-net</a:t>
            </a:r>
            <a:endParaRPr b="1" i="0" sz="2400" u="none" cap="none" strike="noStrike">
              <a:solidFill>
                <a:srgbClr val="757070"/>
              </a:solidFill>
              <a:latin typeface="Malgun Gothic"/>
              <a:ea typeface="Malgun Gothic"/>
              <a:cs typeface="Malgun Gothic"/>
              <a:sym typeface="Malgun Gothic"/>
            </a:endParaRPr>
          </a:p>
        </p:txBody>
      </p:sp>
      <p:pic>
        <p:nvPicPr>
          <p:cNvPr descr="Darknet: Open Source Neural Networks in C" id="218" name="Google Shape;218;p13"/>
          <p:cNvPicPr preferRelativeResize="0"/>
          <p:nvPr/>
        </p:nvPicPr>
        <p:blipFill rotWithShape="1">
          <a:blip r:embed="rId5">
            <a:alphaModFix/>
          </a:blip>
          <a:srcRect b="0" l="0" r="0" t="0"/>
          <a:stretch/>
        </p:blipFill>
        <p:spPr>
          <a:xfrm>
            <a:off x="6808941" y="2041319"/>
            <a:ext cx="3697592" cy="3655286"/>
          </a:xfrm>
          <a:prstGeom prst="rect">
            <a:avLst/>
          </a:prstGeom>
          <a:noFill/>
          <a:ln>
            <a:noFill/>
          </a:ln>
        </p:spPr>
      </p:pic>
      <p:sp>
        <p:nvSpPr>
          <p:cNvPr id="219" name="Google Shape;219;p13"/>
          <p:cNvSpPr txBox="1"/>
          <p:nvPr/>
        </p:nvSpPr>
        <p:spPr>
          <a:xfrm>
            <a:off x="708459" y="2239930"/>
            <a:ext cx="10811188"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Used YOLOv3 with Darknet as the deep learning framework to classify these images.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YOLOv3 is the object detection algorithm.</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Darknet is the open-source neural network that allows for real-time object detection.</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These were used to train the AI model .</a:t>
            </a:r>
            <a:endParaRPr b="0" i="0" sz="1400" u="none" cap="none" strike="noStrike">
              <a:solidFill>
                <a:srgbClr val="000000"/>
              </a:solidFill>
              <a:latin typeface="Arial"/>
              <a:ea typeface="Arial"/>
              <a:cs typeface="Arial"/>
              <a:sym typeface="Arial"/>
            </a:endParaRPr>
          </a:p>
        </p:txBody>
      </p:sp>
      <p:sp>
        <p:nvSpPr>
          <p:cNvPr id="220" name="Google Shape;220;p13"/>
          <p:cNvSpPr/>
          <p:nvPr/>
        </p:nvSpPr>
        <p:spPr>
          <a:xfrm>
            <a:off x="5572125" y="3267075"/>
            <a:ext cx="942975" cy="895350"/>
          </a:xfrm>
          <a:prstGeom prst="plus">
            <a:avLst>
              <a:gd fmla="val 35638"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4"/>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226" name="Google Shape;226;p14"/>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227" name="Google Shape;227;p14"/>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OpenCV &amp; Python</a:t>
            </a:r>
            <a:endParaRPr b="1" i="0" sz="2400" u="none" cap="none" strike="noStrike">
              <a:solidFill>
                <a:srgbClr val="757070"/>
              </a:solidFill>
              <a:latin typeface="Malgun Gothic"/>
              <a:ea typeface="Malgun Gothic"/>
              <a:cs typeface="Malgun Gothic"/>
              <a:sym typeface="Malgun Gothic"/>
            </a:endParaRPr>
          </a:p>
        </p:txBody>
      </p:sp>
      <p:sp>
        <p:nvSpPr>
          <p:cNvPr id="228" name="Google Shape;228;p14"/>
          <p:cNvSpPr txBox="1"/>
          <p:nvPr/>
        </p:nvSpPr>
        <p:spPr>
          <a:xfrm>
            <a:off x="1040154" y="2239930"/>
            <a:ext cx="10811188"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Malgun Gothic"/>
                <a:ea typeface="Malgun Gothic"/>
                <a:cs typeface="Malgun Gothic"/>
                <a:sym typeface="Malgun Gothic"/>
              </a:rPr>
              <a:t>A deep learning model is created to detect all cracks such as buildings, bridges, roads, and sidewalk blocks.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Malgun Gothic"/>
                <a:ea typeface="Malgun Gothic"/>
                <a:cs typeface="Malgun Gothic"/>
                <a:sym typeface="Malgun Gothic"/>
              </a:rPr>
              <a:t>Various types of structure datasets are collected and processed for this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6"/>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234" name="Google Shape;234;p16"/>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235" name="Google Shape;235;p16"/>
          <p:cNvSpPr txBox="1"/>
          <p:nvPr/>
        </p:nvSpPr>
        <p:spPr>
          <a:xfrm>
            <a:off x="430428" y="166011"/>
            <a:ext cx="800335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Learning environment</a:t>
            </a:r>
            <a:endParaRPr/>
          </a:p>
        </p:txBody>
      </p:sp>
      <p:sp>
        <p:nvSpPr>
          <p:cNvPr id="236" name="Google Shape;236;p16"/>
          <p:cNvSpPr txBox="1"/>
          <p:nvPr/>
        </p:nvSpPr>
        <p:spPr>
          <a:xfrm>
            <a:off x="708459" y="123152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Layer architecture</a:t>
            </a:r>
            <a:endParaRPr b="1" i="0" sz="2400" u="none" cap="none" strike="noStrike">
              <a:solidFill>
                <a:srgbClr val="757070"/>
              </a:solidFill>
              <a:latin typeface="Malgun Gothic"/>
              <a:ea typeface="Malgun Gothic"/>
              <a:cs typeface="Malgun Gothic"/>
              <a:sym typeface="Malgun Gothic"/>
            </a:endParaRPr>
          </a:p>
        </p:txBody>
      </p:sp>
      <p:pic>
        <p:nvPicPr>
          <p:cNvPr id="237" name="Google Shape;237;p16"/>
          <p:cNvPicPr preferRelativeResize="0"/>
          <p:nvPr/>
        </p:nvPicPr>
        <p:blipFill rotWithShape="1">
          <a:blip r:embed="rId4">
            <a:alphaModFix/>
          </a:blip>
          <a:srcRect b="0" l="0" r="0" t="0"/>
          <a:stretch/>
        </p:blipFill>
        <p:spPr>
          <a:xfrm>
            <a:off x="1895656" y="1884810"/>
            <a:ext cx="8897210" cy="3866955"/>
          </a:xfrm>
          <a:prstGeom prst="rect">
            <a:avLst/>
          </a:prstGeom>
          <a:noFill/>
          <a:ln>
            <a:noFill/>
          </a:ln>
        </p:spPr>
      </p:pic>
      <p:sp>
        <p:nvSpPr>
          <p:cNvPr id="238" name="Google Shape;238;p16"/>
          <p:cNvSpPr/>
          <p:nvPr/>
        </p:nvSpPr>
        <p:spPr>
          <a:xfrm>
            <a:off x="4547515" y="3693110"/>
            <a:ext cx="674703" cy="674703"/>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16"/>
          <p:cNvSpPr/>
          <p:nvPr/>
        </p:nvSpPr>
        <p:spPr>
          <a:xfrm>
            <a:off x="6713666" y="4367813"/>
            <a:ext cx="674703" cy="674703"/>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16"/>
          <p:cNvSpPr/>
          <p:nvPr/>
        </p:nvSpPr>
        <p:spPr>
          <a:xfrm>
            <a:off x="9465744" y="5042516"/>
            <a:ext cx="674703" cy="674703"/>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6"/>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246" name="Google Shape;246;p46"/>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247" name="Google Shape;247;p46"/>
          <p:cNvSpPr txBox="1"/>
          <p:nvPr/>
        </p:nvSpPr>
        <p:spPr>
          <a:xfrm>
            <a:off x="430428" y="166011"/>
            <a:ext cx="8003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000" u="none" cap="none" strike="noStrike">
                <a:solidFill>
                  <a:srgbClr val="CFB991"/>
                </a:solidFill>
                <a:latin typeface="Arial"/>
                <a:ea typeface="Arial"/>
                <a:cs typeface="Arial"/>
                <a:sym typeface="Arial"/>
              </a:rPr>
              <a:t>Why do </a:t>
            </a:r>
            <a:r>
              <a:rPr b="1" lang="en-US" sz="4000">
                <a:solidFill>
                  <a:srgbClr val="CFB991"/>
                </a:solidFill>
              </a:rPr>
              <a:t>we</a:t>
            </a:r>
            <a:r>
              <a:rPr b="1" i="0" lang="en-US" sz="4000" u="none" cap="none" strike="noStrike">
                <a:solidFill>
                  <a:srgbClr val="CFB991"/>
                </a:solidFill>
                <a:latin typeface="Arial"/>
                <a:ea typeface="Arial"/>
                <a:cs typeface="Arial"/>
                <a:sym typeface="Arial"/>
              </a:rPr>
              <a:t> use YOLOv3?</a:t>
            </a:r>
            <a:endParaRPr/>
          </a:p>
        </p:txBody>
      </p:sp>
      <p:sp>
        <p:nvSpPr>
          <p:cNvPr id="248" name="Google Shape;248;p46"/>
          <p:cNvSpPr txBox="1"/>
          <p:nvPr/>
        </p:nvSpPr>
        <p:spPr>
          <a:xfrm>
            <a:off x="708459" y="123152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Layer architecture</a:t>
            </a:r>
            <a:endParaRPr b="1" i="0" sz="2400" u="none" cap="none" strike="noStrike">
              <a:solidFill>
                <a:srgbClr val="757070"/>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254" name="Google Shape;254;p18"/>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255" name="Google Shape;255;p18"/>
          <p:cNvSpPr txBox="1"/>
          <p:nvPr/>
        </p:nvSpPr>
        <p:spPr>
          <a:xfrm>
            <a:off x="430429" y="166011"/>
            <a:ext cx="4733242"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000" u="none" cap="none" strike="noStrike">
                <a:solidFill>
                  <a:srgbClr val="CFB991"/>
                </a:solidFill>
                <a:latin typeface="Malgun Gothic"/>
                <a:ea typeface="Malgun Gothic"/>
                <a:cs typeface="Malgun Gothic"/>
                <a:sym typeface="Malgun Gothic"/>
              </a:rPr>
              <a:t>Dataset</a:t>
            </a:r>
            <a:endParaRPr/>
          </a:p>
        </p:txBody>
      </p:sp>
      <p:sp>
        <p:nvSpPr>
          <p:cNvPr id="256" name="Google Shape;256;p18"/>
          <p:cNvSpPr txBox="1"/>
          <p:nvPr/>
        </p:nvSpPr>
        <p:spPr>
          <a:xfrm>
            <a:off x="708458" y="1409086"/>
            <a:ext cx="10248299"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A dataset that considers various environments and conditions in which cracks are photographed.</a:t>
            </a:r>
            <a:endParaRPr b="1" i="0" sz="2400" u="none" cap="none" strike="noStrike">
              <a:solidFill>
                <a:srgbClr val="757070"/>
              </a:solidFill>
              <a:latin typeface="Malgun Gothic"/>
              <a:ea typeface="Malgun Gothic"/>
              <a:cs typeface="Malgun Gothic"/>
              <a:sym typeface="Malgun Gothic"/>
            </a:endParaRPr>
          </a:p>
        </p:txBody>
      </p:sp>
      <p:grpSp>
        <p:nvGrpSpPr>
          <p:cNvPr id="257" name="Google Shape;257;p18"/>
          <p:cNvGrpSpPr/>
          <p:nvPr/>
        </p:nvGrpSpPr>
        <p:grpSpPr>
          <a:xfrm>
            <a:off x="4822278" y="2395073"/>
            <a:ext cx="2722514" cy="2570798"/>
            <a:chOff x="7593680" y="2416452"/>
            <a:chExt cx="2722514" cy="2570798"/>
          </a:xfrm>
        </p:grpSpPr>
        <p:pic>
          <p:nvPicPr>
            <p:cNvPr id="258" name="Google Shape;258;p18"/>
            <p:cNvPicPr preferRelativeResize="0"/>
            <p:nvPr/>
          </p:nvPicPr>
          <p:blipFill rotWithShape="1">
            <a:blip r:embed="rId4">
              <a:alphaModFix/>
            </a:blip>
            <a:srcRect b="0" l="0" r="0" t="0"/>
            <a:stretch/>
          </p:blipFill>
          <p:spPr>
            <a:xfrm>
              <a:off x="8584138" y="2416452"/>
              <a:ext cx="1732055" cy="1732055"/>
            </a:xfrm>
            <a:prstGeom prst="rect">
              <a:avLst/>
            </a:prstGeom>
            <a:noFill/>
            <a:ln>
              <a:noFill/>
            </a:ln>
            <a:effectLst>
              <a:outerShdw blurRad="50800" rotWithShape="0" algn="tl" dir="2700000" dist="38100">
                <a:srgbClr val="000000">
                  <a:alpha val="40000"/>
                </a:srgbClr>
              </a:outerShdw>
            </a:effectLst>
          </p:spPr>
        </p:pic>
        <p:pic>
          <p:nvPicPr>
            <p:cNvPr id="259" name="Google Shape;259;p18"/>
            <p:cNvPicPr preferRelativeResize="0"/>
            <p:nvPr/>
          </p:nvPicPr>
          <p:blipFill rotWithShape="1">
            <a:blip r:embed="rId5">
              <a:alphaModFix/>
            </a:blip>
            <a:srcRect b="0" l="0" r="0" t="0"/>
            <a:stretch/>
          </p:blipFill>
          <p:spPr>
            <a:xfrm>
              <a:off x="8335276" y="2681532"/>
              <a:ext cx="1732055" cy="1732055"/>
            </a:xfrm>
            <a:prstGeom prst="rect">
              <a:avLst/>
            </a:prstGeom>
            <a:noFill/>
            <a:ln>
              <a:noFill/>
            </a:ln>
            <a:effectLst>
              <a:outerShdw blurRad="50800" rotWithShape="0" algn="tl" dir="2700000" dist="38100">
                <a:srgbClr val="000000">
                  <a:alpha val="40000"/>
                </a:srgbClr>
              </a:outerShdw>
            </a:effectLst>
          </p:spPr>
        </p:pic>
        <p:pic>
          <p:nvPicPr>
            <p:cNvPr id="260" name="Google Shape;260;p18"/>
            <p:cNvPicPr preferRelativeResize="0"/>
            <p:nvPr/>
          </p:nvPicPr>
          <p:blipFill rotWithShape="1">
            <a:blip r:embed="rId6">
              <a:alphaModFix/>
            </a:blip>
            <a:srcRect b="0" l="0" r="0" t="0"/>
            <a:stretch/>
          </p:blipFill>
          <p:spPr>
            <a:xfrm>
              <a:off x="7989945" y="2949043"/>
              <a:ext cx="1732055" cy="1732055"/>
            </a:xfrm>
            <a:prstGeom prst="rect">
              <a:avLst/>
            </a:prstGeom>
            <a:noFill/>
            <a:ln>
              <a:noFill/>
            </a:ln>
            <a:effectLst>
              <a:outerShdw blurRad="50800" rotWithShape="0" algn="tl" dir="2700000" dist="38100">
                <a:srgbClr val="000000">
                  <a:alpha val="40000"/>
                </a:srgbClr>
              </a:outerShdw>
            </a:effectLst>
          </p:spPr>
        </p:pic>
        <p:pic>
          <p:nvPicPr>
            <p:cNvPr id="261" name="Google Shape;261;p18"/>
            <p:cNvPicPr preferRelativeResize="0"/>
            <p:nvPr/>
          </p:nvPicPr>
          <p:blipFill rotWithShape="1">
            <a:blip r:embed="rId7">
              <a:alphaModFix/>
            </a:blip>
            <a:srcRect b="0" l="0" r="0" t="0"/>
            <a:stretch/>
          </p:blipFill>
          <p:spPr>
            <a:xfrm>
              <a:off x="7593680" y="3255195"/>
              <a:ext cx="1732055" cy="1732055"/>
            </a:xfrm>
            <a:prstGeom prst="rect">
              <a:avLst/>
            </a:prstGeom>
            <a:noFill/>
            <a:ln>
              <a:noFill/>
            </a:ln>
            <a:effectLst>
              <a:outerShdw blurRad="50800" rotWithShape="0" algn="tl" dir="2700000" dist="38100">
                <a:srgbClr val="000000">
                  <a:alpha val="40000"/>
                </a:srgbClr>
              </a:outerShdw>
            </a:effectLst>
          </p:spPr>
        </p:pic>
      </p:grpSp>
      <p:grpSp>
        <p:nvGrpSpPr>
          <p:cNvPr id="262" name="Google Shape;262;p18"/>
          <p:cNvGrpSpPr/>
          <p:nvPr/>
        </p:nvGrpSpPr>
        <p:grpSpPr>
          <a:xfrm>
            <a:off x="871478" y="2395073"/>
            <a:ext cx="2736704" cy="2585662"/>
            <a:chOff x="819045" y="2295455"/>
            <a:chExt cx="2736704" cy="2585662"/>
          </a:xfrm>
        </p:grpSpPr>
        <p:pic>
          <p:nvPicPr>
            <p:cNvPr id="263" name="Google Shape;263;p18"/>
            <p:cNvPicPr preferRelativeResize="0"/>
            <p:nvPr/>
          </p:nvPicPr>
          <p:blipFill rotWithShape="1">
            <a:blip r:embed="rId8">
              <a:alphaModFix/>
            </a:blip>
            <a:srcRect b="0" l="0" r="0" t="0"/>
            <a:stretch/>
          </p:blipFill>
          <p:spPr>
            <a:xfrm>
              <a:off x="1823694" y="2295455"/>
              <a:ext cx="1732055" cy="1732055"/>
            </a:xfrm>
            <a:prstGeom prst="rect">
              <a:avLst/>
            </a:prstGeom>
            <a:noFill/>
            <a:ln>
              <a:noFill/>
            </a:ln>
            <a:effectLst>
              <a:outerShdw blurRad="50800" rotWithShape="0" algn="tl" dir="2700000" dist="38100">
                <a:srgbClr val="000000">
                  <a:alpha val="40000"/>
                </a:srgbClr>
              </a:outerShdw>
            </a:effectLst>
          </p:spPr>
        </p:pic>
        <p:grpSp>
          <p:nvGrpSpPr>
            <p:cNvPr id="264" name="Google Shape;264;p18"/>
            <p:cNvGrpSpPr/>
            <p:nvPr/>
          </p:nvGrpSpPr>
          <p:grpSpPr>
            <a:xfrm>
              <a:off x="819045" y="2591324"/>
              <a:ext cx="2459460" cy="2289793"/>
              <a:chOff x="819045" y="2591324"/>
              <a:chExt cx="2459460" cy="2289793"/>
            </a:xfrm>
          </p:grpSpPr>
          <p:pic>
            <p:nvPicPr>
              <p:cNvPr id="265" name="Google Shape;265;p18"/>
              <p:cNvPicPr preferRelativeResize="0"/>
              <p:nvPr/>
            </p:nvPicPr>
            <p:blipFill rotWithShape="1">
              <a:blip r:embed="rId9">
                <a:alphaModFix/>
              </a:blip>
              <a:srcRect b="0" l="0" r="0" t="0"/>
              <a:stretch/>
            </p:blipFill>
            <p:spPr>
              <a:xfrm>
                <a:off x="1546450" y="2591324"/>
                <a:ext cx="1732055" cy="1732055"/>
              </a:xfrm>
              <a:prstGeom prst="rect">
                <a:avLst/>
              </a:prstGeom>
              <a:noFill/>
              <a:ln>
                <a:noFill/>
              </a:ln>
              <a:effectLst>
                <a:outerShdw blurRad="50800" rotWithShape="0" algn="tl" dir="2700000" dist="38100">
                  <a:srgbClr val="000000">
                    <a:alpha val="40000"/>
                  </a:srgbClr>
                </a:outerShdw>
              </a:effectLst>
            </p:spPr>
          </p:pic>
          <p:pic>
            <p:nvPicPr>
              <p:cNvPr id="266" name="Google Shape;266;p18"/>
              <p:cNvPicPr preferRelativeResize="0"/>
              <p:nvPr/>
            </p:nvPicPr>
            <p:blipFill rotWithShape="1">
              <a:blip r:embed="rId10">
                <a:alphaModFix/>
              </a:blip>
              <a:srcRect b="0" l="0" r="0" t="0"/>
              <a:stretch/>
            </p:blipFill>
            <p:spPr>
              <a:xfrm>
                <a:off x="1203555" y="2870193"/>
                <a:ext cx="1732055" cy="1732055"/>
              </a:xfrm>
              <a:prstGeom prst="rect">
                <a:avLst/>
              </a:prstGeom>
              <a:noFill/>
              <a:ln>
                <a:noFill/>
              </a:ln>
            </p:spPr>
          </p:pic>
          <p:pic>
            <p:nvPicPr>
              <p:cNvPr id="267" name="Google Shape;267;p18"/>
              <p:cNvPicPr preferRelativeResize="0"/>
              <p:nvPr/>
            </p:nvPicPr>
            <p:blipFill rotWithShape="1">
              <a:blip r:embed="rId11">
                <a:alphaModFix/>
              </a:blip>
              <a:srcRect b="0" l="0" r="0" t="0"/>
              <a:stretch/>
            </p:blipFill>
            <p:spPr>
              <a:xfrm>
                <a:off x="819045" y="3149062"/>
                <a:ext cx="1732055" cy="1732055"/>
              </a:xfrm>
              <a:prstGeom prst="rect">
                <a:avLst/>
              </a:prstGeom>
              <a:noFill/>
              <a:ln>
                <a:noFill/>
              </a:ln>
              <a:effectLst>
                <a:outerShdw blurRad="50800" rotWithShape="0" algn="tl" dir="2700000" dist="38100">
                  <a:srgbClr val="000000">
                    <a:alpha val="40000"/>
                  </a:srgbClr>
                </a:outerShdw>
              </a:effectLst>
            </p:spPr>
          </p:pic>
        </p:grpSp>
      </p:grpSp>
      <p:sp>
        <p:nvSpPr>
          <p:cNvPr id="268" name="Google Shape;268;p18"/>
          <p:cNvSpPr/>
          <p:nvPr/>
        </p:nvSpPr>
        <p:spPr>
          <a:xfrm>
            <a:off x="1330244" y="5338347"/>
            <a:ext cx="1273289" cy="367419"/>
          </a:xfrm>
          <a:prstGeom prst="roundRect">
            <a:avLst>
              <a:gd fmla="val 50000" name="adj"/>
            </a:avLst>
          </a:prstGeom>
          <a:noFill/>
          <a:ln cap="flat" cmpd="sng" w="19050">
            <a:solidFill>
              <a:srgbClr val="7A78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7A788D"/>
                </a:solidFill>
                <a:latin typeface="Malgun Gothic"/>
                <a:ea typeface="Malgun Gothic"/>
                <a:cs typeface="Malgun Gothic"/>
                <a:sym typeface="Malgun Gothic"/>
              </a:rPr>
              <a:t>METU</a:t>
            </a:r>
            <a:endParaRPr b="1" i="0" sz="1400" u="none" cap="none" strike="noStrike">
              <a:solidFill>
                <a:srgbClr val="7A788D"/>
              </a:solidFill>
              <a:latin typeface="Malgun Gothic"/>
              <a:ea typeface="Malgun Gothic"/>
              <a:cs typeface="Malgun Gothic"/>
              <a:sym typeface="Malgun Gothic"/>
            </a:endParaRPr>
          </a:p>
        </p:txBody>
      </p:sp>
      <p:sp>
        <p:nvSpPr>
          <p:cNvPr id="269" name="Google Shape;269;p18"/>
          <p:cNvSpPr/>
          <p:nvPr/>
        </p:nvSpPr>
        <p:spPr>
          <a:xfrm>
            <a:off x="5281044" y="5338346"/>
            <a:ext cx="1273289" cy="367419"/>
          </a:xfrm>
          <a:prstGeom prst="roundRect">
            <a:avLst>
              <a:gd fmla="val 50000" name="adj"/>
            </a:avLst>
          </a:prstGeom>
          <a:noFill/>
          <a:ln cap="flat" cmpd="sng" w="19050">
            <a:solidFill>
              <a:srgbClr val="7A78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7A788D"/>
                </a:solidFill>
                <a:latin typeface="Malgun Gothic"/>
                <a:ea typeface="Malgun Gothic"/>
                <a:cs typeface="Malgun Gothic"/>
                <a:sym typeface="Malgun Gothic"/>
              </a:rPr>
              <a:t>SDNET</a:t>
            </a:r>
            <a:endParaRPr b="1" i="0" sz="1400" u="none" cap="none" strike="noStrike">
              <a:solidFill>
                <a:srgbClr val="7A788D"/>
              </a:solidFill>
              <a:latin typeface="Malgun Gothic"/>
              <a:ea typeface="Malgun Gothic"/>
              <a:cs typeface="Malgun Gothic"/>
              <a:sym typeface="Malgun Gothic"/>
            </a:endParaRPr>
          </a:p>
        </p:txBody>
      </p:sp>
      <p:grpSp>
        <p:nvGrpSpPr>
          <p:cNvPr id="270" name="Google Shape;270;p18"/>
          <p:cNvGrpSpPr/>
          <p:nvPr/>
        </p:nvGrpSpPr>
        <p:grpSpPr>
          <a:xfrm>
            <a:off x="8623002" y="2395073"/>
            <a:ext cx="2813892" cy="2597400"/>
            <a:chOff x="8422625" y="2295155"/>
            <a:chExt cx="2813892" cy="2597400"/>
          </a:xfrm>
        </p:grpSpPr>
        <p:pic>
          <p:nvPicPr>
            <p:cNvPr descr="대지, 실외, 먼지이(가) 표시된 사진&#10;&#10;자동 생성된 설명" id="271" name="Google Shape;271;p18"/>
            <p:cNvPicPr preferRelativeResize="0"/>
            <p:nvPr/>
          </p:nvPicPr>
          <p:blipFill rotWithShape="1">
            <a:blip r:embed="rId12">
              <a:alphaModFix/>
            </a:blip>
            <a:srcRect b="0" l="0" r="0" t="0"/>
            <a:stretch/>
          </p:blipFill>
          <p:spPr>
            <a:xfrm rot="5400000">
              <a:off x="9504917" y="2295155"/>
              <a:ext cx="1731600" cy="1731600"/>
            </a:xfrm>
            <a:prstGeom prst="rect">
              <a:avLst/>
            </a:prstGeom>
            <a:noFill/>
            <a:ln>
              <a:noFill/>
            </a:ln>
          </p:spPr>
        </p:pic>
        <p:pic>
          <p:nvPicPr>
            <p:cNvPr descr="대지, 실외, 인도, 거리이(가) 표시된 사진&#10;&#10;자동 생성된 설명" id="272" name="Google Shape;272;p18"/>
            <p:cNvPicPr preferRelativeResize="0"/>
            <p:nvPr/>
          </p:nvPicPr>
          <p:blipFill rotWithShape="1">
            <a:blip r:embed="rId13">
              <a:alphaModFix/>
            </a:blip>
            <a:srcRect b="0" l="0" r="0" t="0"/>
            <a:stretch/>
          </p:blipFill>
          <p:spPr>
            <a:xfrm rot="5400000">
              <a:off x="9177490" y="2541388"/>
              <a:ext cx="1731600" cy="1731600"/>
            </a:xfrm>
            <a:prstGeom prst="rect">
              <a:avLst/>
            </a:prstGeom>
            <a:noFill/>
            <a:ln>
              <a:noFill/>
            </a:ln>
          </p:spPr>
        </p:pic>
        <p:pic>
          <p:nvPicPr>
            <p:cNvPr descr="벽, 자연, 하얀색, 더러운이(가) 표시된 사진&#10;&#10;자동 생성된 설명" id="273" name="Google Shape;273;p18"/>
            <p:cNvPicPr preferRelativeResize="0"/>
            <p:nvPr/>
          </p:nvPicPr>
          <p:blipFill rotWithShape="1">
            <a:blip r:embed="rId14">
              <a:alphaModFix/>
            </a:blip>
            <a:srcRect b="0" l="0" r="0" t="0"/>
            <a:stretch/>
          </p:blipFill>
          <p:spPr>
            <a:xfrm>
              <a:off x="8837966" y="2828501"/>
              <a:ext cx="1731600" cy="1731600"/>
            </a:xfrm>
            <a:prstGeom prst="rect">
              <a:avLst/>
            </a:prstGeom>
            <a:noFill/>
            <a:ln>
              <a:noFill/>
            </a:ln>
          </p:spPr>
        </p:pic>
        <p:pic>
          <p:nvPicPr>
            <p:cNvPr descr="텍스트, 노란색, 우편, 돌이(가) 표시된 사진&#10;&#10;자동 생성된 설명" id="274" name="Google Shape;274;p18"/>
            <p:cNvPicPr preferRelativeResize="0"/>
            <p:nvPr/>
          </p:nvPicPr>
          <p:blipFill rotWithShape="1">
            <a:blip r:embed="rId15">
              <a:alphaModFix/>
            </a:blip>
            <a:srcRect b="0" l="0" r="0" t="0"/>
            <a:stretch/>
          </p:blipFill>
          <p:spPr>
            <a:xfrm>
              <a:off x="8422625" y="3160955"/>
              <a:ext cx="1731600" cy="1731600"/>
            </a:xfrm>
            <a:prstGeom prst="rect">
              <a:avLst/>
            </a:prstGeom>
            <a:noFill/>
            <a:ln>
              <a:noFill/>
            </a:ln>
          </p:spPr>
        </p:pic>
      </p:grpSp>
      <p:sp>
        <p:nvSpPr>
          <p:cNvPr id="275" name="Google Shape;275;p18"/>
          <p:cNvSpPr/>
          <p:nvPr/>
        </p:nvSpPr>
        <p:spPr>
          <a:xfrm>
            <a:off x="9200055" y="5342358"/>
            <a:ext cx="1273289" cy="367419"/>
          </a:xfrm>
          <a:prstGeom prst="roundRect">
            <a:avLst>
              <a:gd fmla="val 50000" name="adj"/>
            </a:avLst>
          </a:prstGeom>
          <a:noFill/>
          <a:ln cap="flat" cmpd="sng" w="19050">
            <a:solidFill>
              <a:srgbClr val="7A78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7A788D"/>
                </a:solidFill>
                <a:latin typeface="Malgun Gothic"/>
                <a:ea typeface="Malgun Gothic"/>
                <a:cs typeface="Malgun Gothic"/>
                <a:sym typeface="Malgun Gothic"/>
              </a:rPr>
              <a:t>CUSTOM</a:t>
            </a:r>
            <a:endParaRPr b="1" i="0" sz="1400" u="none" cap="none" strike="noStrike">
              <a:solidFill>
                <a:srgbClr val="7A788D"/>
              </a:solidFill>
              <a:latin typeface="Malgun Gothic"/>
              <a:ea typeface="Malgun Gothic"/>
              <a:cs typeface="Malgun Gothic"/>
              <a:sym typeface="Malgun Gothic"/>
            </a:endParaRPr>
          </a:p>
        </p:txBody>
      </p:sp>
      <p:sp>
        <p:nvSpPr>
          <p:cNvPr id="276" name="Google Shape;276;p18"/>
          <p:cNvSpPr txBox="1"/>
          <p:nvPr/>
        </p:nvSpPr>
        <p:spPr>
          <a:xfrm>
            <a:off x="323160" y="3591487"/>
            <a:ext cx="11693250"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Malgun Gothic"/>
                <a:ea typeface="Malgun Gothic"/>
                <a:cs typeface="Malgun Gothic"/>
                <a:sym typeface="Malgun Gothic"/>
              </a:rPr>
              <a:t>Used 9000 </a:t>
            </a:r>
            <a:r>
              <a:rPr b="1" i="0" lang="en-US" sz="2800" u="none" cap="none" strike="noStrike">
                <a:solidFill>
                  <a:srgbClr val="0C0C0C"/>
                </a:solidFill>
                <a:latin typeface="Malgun Gothic"/>
                <a:ea typeface="Malgun Gothic"/>
                <a:cs typeface="Malgun Gothic"/>
                <a:sym typeface="Malgun Gothic"/>
              </a:rPr>
              <a:t>mixed images from METU, SDNET and Custom data.</a:t>
            </a:r>
            <a:endParaRPr b="1" i="0" sz="2800" u="none" cap="none" strike="noStrike">
              <a:solidFill>
                <a:srgbClr val="0C0C0C"/>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Roboflow: 🖼️ Give your software the sense of sight. | Y Combinator" id="281" name="Google Shape;281;p19"/>
          <p:cNvPicPr preferRelativeResize="0"/>
          <p:nvPr/>
        </p:nvPicPr>
        <p:blipFill rotWithShape="1">
          <a:blip r:embed="rId3">
            <a:alphaModFix/>
          </a:blip>
          <a:srcRect b="0" l="0" r="0" t="0"/>
          <a:stretch/>
        </p:blipFill>
        <p:spPr>
          <a:xfrm>
            <a:off x="2797050" y="1967333"/>
            <a:ext cx="5963720" cy="3363538"/>
          </a:xfrm>
          <a:prstGeom prst="rect">
            <a:avLst/>
          </a:prstGeom>
          <a:noFill/>
          <a:ln>
            <a:noFill/>
          </a:ln>
        </p:spPr>
      </p:pic>
      <p:sp>
        <p:nvSpPr>
          <p:cNvPr id="282" name="Google Shape;282;p19"/>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283" name="Google Shape;283;p19"/>
          <p:cNvPicPr preferRelativeResize="0"/>
          <p:nvPr/>
        </p:nvPicPr>
        <p:blipFill rotWithShape="1">
          <a:blip r:embed="rId4">
            <a:alphaModFix/>
          </a:blip>
          <a:srcRect b="30622" l="5095" r="4202" t="31549"/>
          <a:stretch/>
        </p:blipFill>
        <p:spPr>
          <a:xfrm>
            <a:off x="708459" y="6131859"/>
            <a:ext cx="1631081" cy="439269"/>
          </a:xfrm>
          <a:prstGeom prst="rect">
            <a:avLst/>
          </a:prstGeom>
          <a:noFill/>
          <a:ln>
            <a:noFill/>
          </a:ln>
        </p:spPr>
      </p:pic>
      <p:sp>
        <p:nvSpPr>
          <p:cNvPr id="284" name="Google Shape;284;p19"/>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Experiment</a:t>
            </a:r>
            <a:endParaRPr b="1" i="0" sz="4000" u="none" cap="none" strike="noStrike">
              <a:solidFill>
                <a:srgbClr val="CFB991"/>
              </a:solidFill>
              <a:latin typeface="Malgun Gothic"/>
              <a:ea typeface="Malgun Gothic"/>
              <a:cs typeface="Malgun Gothic"/>
              <a:sym typeface="Malgun Gothic"/>
            </a:endParaRPr>
          </a:p>
        </p:txBody>
      </p:sp>
      <p:sp>
        <p:nvSpPr>
          <p:cNvPr id="285" name="Google Shape;285;p19"/>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Data labeling</a:t>
            </a:r>
            <a:endParaRPr b="1" i="0" sz="2400" u="none" cap="none" strike="noStrike">
              <a:solidFill>
                <a:srgbClr val="757070"/>
              </a:solidFill>
              <a:latin typeface="Malgun Gothic"/>
              <a:ea typeface="Malgun Gothic"/>
              <a:cs typeface="Malgun Gothic"/>
              <a:sym typeface="Malgun Gothic"/>
            </a:endParaRPr>
          </a:p>
        </p:txBody>
      </p:sp>
      <p:pic>
        <p:nvPicPr>
          <p:cNvPr descr="글로벌리포트&amp;gt;동향자료&amp;gt;지식&amp;gt; KAIA 국토교통과학기술진흥원 LandGlobe" id="286" name="Google Shape;286;p19"/>
          <p:cNvPicPr preferRelativeResize="0"/>
          <p:nvPr/>
        </p:nvPicPr>
        <p:blipFill rotWithShape="1">
          <a:blip r:embed="rId5">
            <a:alphaModFix/>
          </a:blip>
          <a:srcRect b="0" l="0" r="51781" t="0"/>
          <a:stretch/>
        </p:blipFill>
        <p:spPr>
          <a:xfrm>
            <a:off x="961084" y="2457464"/>
            <a:ext cx="3138517" cy="2533643"/>
          </a:xfrm>
          <a:prstGeom prst="rect">
            <a:avLst/>
          </a:prstGeom>
          <a:noFill/>
          <a:ln>
            <a:noFill/>
          </a:ln>
        </p:spPr>
      </p:pic>
      <p:sp>
        <p:nvSpPr>
          <p:cNvPr id="287" name="Google Shape;287;p19"/>
          <p:cNvSpPr/>
          <p:nvPr/>
        </p:nvSpPr>
        <p:spPr>
          <a:xfrm>
            <a:off x="1348852" y="3062555"/>
            <a:ext cx="2240924" cy="589802"/>
          </a:xfrm>
          <a:prstGeom prst="rect">
            <a:avLst/>
          </a:prstGeom>
          <a:no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글로벌리포트&amp;gt;동향자료&amp;gt;지식&amp;gt; KAIA 국토교통과학기술진흥원 LandGlobe" id="288" name="Google Shape;288;p19"/>
          <p:cNvPicPr preferRelativeResize="0"/>
          <p:nvPr/>
        </p:nvPicPr>
        <p:blipFill rotWithShape="1">
          <a:blip r:embed="rId6">
            <a:alphaModFix/>
          </a:blip>
          <a:srcRect b="0" l="51502" r="278" t="0"/>
          <a:stretch/>
        </p:blipFill>
        <p:spPr>
          <a:xfrm>
            <a:off x="4606014" y="2473478"/>
            <a:ext cx="3138517" cy="2517629"/>
          </a:xfrm>
          <a:prstGeom prst="rect">
            <a:avLst/>
          </a:prstGeom>
          <a:noFill/>
          <a:ln>
            <a:noFill/>
          </a:ln>
        </p:spPr>
      </p:pic>
      <p:sp>
        <p:nvSpPr>
          <p:cNvPr id="289" name="Google Shape;289;p19"/>
          <p:cNvSpPr/>
          <p:nvPr/>
        </p:nvSpPr>
        <p:spPr>
          <a:xfrm>
            <a:off x="5163671" y="2935516"/>
            <a:ext cx="1749394" cy="1427172"/>
          </a:xfrm>
          <a:prstGeom prst="rect">
            <a:avLst/>
          </a:prstGeom>
          <a:no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Round Manhole Repairs vs. Square Manhole Repairs | Mr. Manhole" id="290" name="Google Shape;290;p19"/>
          <p:cNvPicPr preferRelativeResize="0"/>
          <p:nvPr/>
        </p:nvPicPr>
        <p:blipFill rotWithShape="1">
          <a:blip r:embed="rId7">
            <a:alphaModFix/>
          </a:blip>
          <a:srcRect b="0" l="0" r="0" t="0"/>
          <a:stretch/>
        </p:blipFill>
        <p:spPr>
          <a:xfrm>
            <a:off x="8250944" y="2457462"/>
            <a:ext cx="3220028" cy="2517628"/>
          </a:xfrm>
          <a:prstGeom prst="rect">
            <a:avLst/>
          </a:prstGeom>
          <a:noFill/>
          <a:ln>
            <a:noFill/>
          </a:ln>
        </p:spPr>
      </p:pic>
      <p:sp>
        <p:nvSpPr>
          <p:cNvPr id="291" name="Google Shape;291;p19"/>
          <p:cNvSpPr/>
          <p:nvPr/>
        </p:nvSpPr>
        <p:spPr>
          <a:xfrm>
            <a:off x="8599974" y="3708817"/>
            <a:ext cx="718453" cy="379689"/>
          </a:xfrm>
          <a:prstGeom prst="rect">
            <a:avLst/>
          </a:prstGeom>
          <a:no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292" name="Google Shape;292;p19"/>
          <p:cNvSpPr/>
          <p:nvPr/>
        </p:nvSpPr>
        <p:spPr>
          <a:xfrm rot="3487180">
            <a:off x="9410275" y="4447176"/>
            <a:ext cx="780550" cy="257190"/>
          </a:xfrm>
          <a:prstGeom prst="rect">
            <a:avLst/>
          </a:prstGeom>
          <a:no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1"/>
                                        </p:tgtEl>
                                      </p:cBhvr>
                                    </p:animEffect>
                                    <p:set>
                                      <p:cBhvr>
                                        <p:cTn dur="1" fill="hold">
                                          <p:stCondLst>
                                            <p:cond delay="500"/>
                                          </p:stCondLst>
                                        </p:cTn>
                                        <p:tgtEl>
                                          <p:spTgt spid="2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0"/>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299" name="Google Shape;299;p20"/>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300" name="Google Shape;300;p20"/>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Experiment</a:t>
            </a:r>
            <a:endParaRPr b="1" i="0" sz="4000" u="none" cap="none" strike="noStrike">
              <a:solidFill>
                <a:srgbClr val="CFB991"/>
              </a:solidFill>
              <a:latin typeface="Malgun Gothic"/>
              <a:ea typeface="Malgun Gothic"/>
              <a:cs typeface="Malgun Gothic"/>
              <a:sym typeface="Malgun Gothic"/>
            </a:endParaRPr>
          </a:p>
        </p:txBody>
      </p:sp>
      <p:sp>
        <p:nvSpPr>
          <p:cNvPr id="301" name="Google Shape;301;p20"/>
          <p:cNvSpPr txBox="1"/>
          <p:nvPr/>
        </p:nvSpPr>
        <p:spPr>
          <a:xfrm>
            <a:off x="708459" y="1259542"/>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Data labeling</a:t>
            </a:r>
            <a:endParaRPr b="1" i="0" sz="2400" u="none" cap="none" strike="noStrike">
              <a:solidFill>
                <a:srgbClr val="757070"/>
              </a:solidFill>
              <a:latin typeface="Malgun Gothic"/>
              <a:ea typeface="Malgun Gothic"/>
              <a:cs typeface="Malgun Gothic"/>
              <a:sym typeface="Malgun Gothic"/>
            </a:endParaRPr>
          </a:p>
        </p:txBody>
      </p:sp>
      <p:grpSp>
        <p:nvGrpSpPr>
          <p:cNvPr id="302" name="Google Shape;302;p20"/>
          <p:cNvGrpSpPr/>
          <p:nvPr/>
        </p:nvGrpSpPr>
        <p:grpSpPr>
          <a:xfrm>
            <a:off x="6615548" y="1699551"/>
            <a:ext cx="5160225" cy="1540607"/>
            <a:chOff x="6620405" y="1780656"/>
            <a:chExt cx="5160225" cy="1540607"/>
          </a:xfrm>
        </p:grpSpPr>
        <p:pic>
          <p:nvPicPr>
            <p:cNvPr id="303" name="Google Shape;303;p20"/>
            <p:cNvPicPr preferRelativeResize="0"/>
            <p:nvPr/>
          </p:nvPicPr>
          <p:blipFill rotWithShape="1">
            <a:blip r:embed="rId4">
              <a:alphaModFix/>
            </a:blip>
            <a:srcRect b="60000" l="7654" r="55772" t="25430"/>
            <a:stretch/>
          </p:blipFill>
          <p:spPr>
            <a:xfrm>
              <a:off x="6620405" y="1780656"/>
              <a:ext cx="5160225" cy="1156415"/>
            </a:xfrm>
            <a:prstGeom prst="rect">
              <a:avLst/>
            </a:prstGeom>
            <a:noFill/>
            <a:ln cap="flat" cmpd="sng" w="57150">
              <a:solidFill>
                <a:schemeClr val="dk1"/>
              </a:solidFill>
              <a:prstDash val="solid"/>
              <a:round/>
              <a:headEnd len="sm" w="sm" type="none"/>
              <a:tailEnd len="sm" w="sm" type="none"/>
            </a:ln>
          </p:spPr>
        </p:pic>
        <p:sp>
          <p:nvSpPr>
            <p:cNvPr id="304" name="Google Shape;304;p20"/>
            <p:cNvSpPr txBox="1"/>
            <p:nvPr/>
          </p:nvSpPr>
          <p:spPr>
            <a:xfrm>
              <a:off x="8220129" y="2982709"/>
              <a:ext cx="196077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Malgun Gothic"/>
                  <a:ea typeface="Malgun Gothic"/>
                  <a:cs typeface="Malgun Gothic"/>
                  <a:sym typeface="Malgun Gothic"/>
                </a:rPr>
                <a:t>&lt;Text file&gt;</a:t>
              </a:r>
              <a:endParaRPr b="0" i="0" sz="1600" u="none" cap="none" strike="noStrike">
                <a:solidFill>
                  <a:schemeClr val="dk1"/>
                </a:solidFill>
                <a:latin typeface="Malgun Gothic"/>
                <a:ea typeface="Malgun Gothic"/>
                <a:cs typeface="Malgun Gothic"/>
                <a:sym typeface="Malgun Gothic"/>
              </a:endParaRPr>
            </a:p>
          </p:txBody>
        </p:sp>
      </p:grpSp>
      <p:grpSp>
        <p:nvGrpSpPr>
          <p:cNvPr id="305" name="Google Shape;305;p20"/>
          <p:cNvGrpSpPr/>
          <p:nvPr/>
        </p:nvGrpSpPr>
        <p:grpSpPr>
          <a:xfrm>
            <a:off x="6615549" y="3670167"/>
            <a:ext cx="5160225" cy="2976564"/>
            <a:chOff x="7748834" y="3270277"/>
            <a:chExt cx="2601798" cy="2976564"/>
          </a:xfrm>
        </p:grpSpPr>
        <p:pic>
          <p:nvPicPr>
            <p:cNvPr descr="자연이(가) 표시된 사진&#10;&#10;자동 생성된 설명" id="306" name="Google Shape;306;p20"/>
            <p:cNvPicPr preferRelativeResize="0"/>
            <p:nvPr/>
          </p:nvPicPr>
          <p:blipFill rotWithShape="1">
            <a:blip r:embed="rId5">
              <a:alphaModFix/>
            </a:blip>
            <a:srcRect b="0" l="0" r="0" t="0"/>
            <a:stretch/>
          </p:blipFill>
          <p:spPr>
            <a:xfrm>
              <a:off x="7748834" y="3270277"/>
              <a:ext cx="2601798" cy="2601798"/>
            </a:xfrm>
            <a:prstGeom prst="rect">
              <a:avLst/>
            </a:prstGeom>
            <a:noFill/>
            <a:ln cap="flat" cmpd="sng" w="57150">
              <a:solidFill>
                <a:schemeClr val="dk1"/>
              </a:solidFill>
              <a:prstDash val="solid"/>
              <a:round/>
              <a:headEnd len="sm" w="sm" type="none"/>
              <a:tailEnd len="sm" w="sm" type="none"/>
            </a:ln>
          </p:spPr>
        </p:pic>
        <p:sp>
          <p:nvSpPr>
            <p:cNvPr id="307" name="Google Shape;307;p20"/>
            <p:cNvSpPr txBox="1"/>
            <p:nvPr/>
          </p:nvSpPr>
          <p:spPr>
            <a:xfrm>
              <a:off x="8069345" y="5908287"/>
              <a:ext cx="196077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Malgun Gothic"/>
                  <a:ea typeface="Malgun Gothic"/>
                  <a:cs typeface="Malgun Gothic"/>
                  <a:sym typeface="Malgun Gothic"/>
                </a:rPr>
                <a:t>&lt;Image file&gt;</a:t>
              </a:r>
              <a:endParaRPr b="0" i="0" sz="1600" u="none" cap="none" strike="noStrike">
                <a:solidFill>
                  <a:schemeClr val="dk1"/>
                </a:solidFill>
                <a:latin typeface="Malgun Gothic"/>
                <a:ea typeface="Malgun Gothic"/>
                <a:cs typeface="Malgun Gothic"/>
                <a:sym typeface="Malgun Gothic"/>
              </a:endParaRPr>
            </a:p>
          </p:txBody>
        </p:sp>
      </p:grpSp>
      <p:grpSp>
        <p:nvGrpSpPr>
          <p:cNvPr id="308" name="Google Shape;308;p20"/>
          <p:cNvGrpSpPr/>
          <p:nvPr/>
        </p:nvGrpSpPr>
        <p:grpSpPr>
          <a:xfrm>
            <a:off x="4543132" y="1695297"/>
            <a:ext cx="2071829" cy="1192781"/>
            <a:chOff x="4543716" y="1706575"/>
            <a:chExt cx="2071829" cy="1192781"/>
          </a:xfrm>
        </p:grpSpPr>
        <p:cxnSp>
          <p:nvCxnSpPr>
            <p:cNvPr id="309" name="Google Shape;309;p20"/>
            <p:cNvCxnSpPr/>
            <p:nvPr/>
          </p:nvCxnSpPr>
          <p:spPr>
            <a:xfrm flipH="1" rot="10800000">
              <a:off x="4543716" y="1706575"/>
              <a:ext cx="2071829" cy="555859"/>
            </a:xfrm>
            <a:prstGeom prst="straightConnector1">
              <a:avLst/>
            </a:prstGeom>
            <a:noFill/>
            <a:ln cap="flat" cmpd="sng" w="57150">
              <a:solidFill>
                <a:schemeClr val="dk1"/>
              </a:solidFill>
              <a:prstDash val="solid"/>
              <a:miter lim="800000"/>
              <a:headEnd len="sm" w="sm" type="none"/>
              <a:tailEnd len="sm" w="sm" type="none"/>
            </a:ln>
          </p:spPr>
        </p:cxnSp>
        <p:cxnSp>
          <p:nvCxnSpPr>
            <p:cNvPr id="310" name="Google Shape;310;p20"/>
            <p:cNvCxnSpPr/>
            <p:nvPr/>
          </p:nvCxnSpPr>
          <p:spPr>
            <a:xfrm>
              <a:off x="4543716" y="2366128"/>
              <a:ext cx="2071829" cy="533228"/>
            </a:xfrm>
            <a:prstGeom prst="straightConnector1">
              <a:avLst/>
            </a:prstGeom>
            <a:noFill/>
            <a:ln cap="flat" cmpd="sng" w="57150">
              <a:solidFill>
                <a:schemeClr val="dk1"/>
              </a:solidFill>
              <a:prstDash val="solid"/>
              <a:miter lim="800000"/>
              <a:headEnd len="sm" w="sm" type="none"/>
              <a:tailEnd len="sm" w="sm" type="none"/>
            </a:ln>
          </p:spPr>
        </p:cxnSp>
      </p:grpSp>
      <p:grpSp>
        <p:nvGrpSpPr>
          <p:cNvPr id="311" name="Google Shape;311;p20"/>
          <p:cNvGrpSpPr/>
          <p:nvPr/>
        </p:nvGrpSpPr>
        <p:grpSpPr>
          <a:xfrm>
            <a:off x="4486575" y="3640421"/>
            <a:ext cx="2128386" cy="2667756"/>
            <a:chOff x="4543716" y="1231369"/>
            <a:chExt cx="2128386" cy="2667756"/>
          </a:xfrm>
        </p:grpSpPr>
        <p:cxnSp>
          <p:nvCxnSpPr>
            <p:cNvPr id="312" name="Google Shape;312;p20"/>
            <p:cNvCxnSpPr/>
            <p:nvPr/>
          </p:nvCxnSpPr>
          <p:spPr>
            <a:xfrm flipH="1" rot="10800000">
              <a:off x="4543716" y="1231369"/>
              <a:ext cx="2128385" cy="1031066"/>
            </a:xfrm>
            <a:prstGeom prst="straightConnector1">
              <a:avLst/>
            </a:prstGeom>
            <a:noFill/>
            <a:ln cap="flat" cmpd="sng" w="57150">
              <a:solidFill>
                <a:schemeClr val="dk1"/>
              </a:solidFill>
              <a:prstDash val="solid"/>
              <a:miter lim="800000"/>
              <a:headEnd len="sm" w="sm" type="none"/>
              <a:tailEnd len="sm" w="sm" type="none"/>
            </a:ln>
          </p:spPr>
        </p:cxnSp>
        <p:cxnSp>
          <p:nvCxnSpPr>
            <p:cNvPr id="313" name="Google Shape;313;p20"/>
            <p:cNvCxnSpPr/>
            <p:nvPr/>
          </p:nvCxnSpPr>
          <p:spPr>
            <a:xfrm>
              <a:off x="4543716" y="2366128"/>
              <a:ext cx="2128386" cy="1532997"/>
            </a:xfrm>
            <a:prstGeom prst="straightConnector1">
              <a:avLst/>
            </a:prstGeom>
            <a:noFill/>
            <a:ln cap="flat" cmpd="sng" w="57150">
              <a:solidFill>
                <a:schemeClr val="dk1"/>
              </a:solidFill>
              <a:prstDash val="solid"/>
              <a:miter lim="800000"/>
              <a:headEnd len="sm" w="sm" type="none"/>
              <a:tailEnd len="sm" w="sm" type="none"/>
            </a:ln>
          </p:spPr>
        </p:cxnSp>
      </p:grpSp>
      <p:grpSp>
        <p:nvGrpSpPr>
          <p:cNvPr id="314" name="Google Shape;314;p20"/>
          <p:cNvGrpSpPr/>
          <p:nvPr/>
        </p:nvGrpSpPr>
        <p:grpSpPr>
          <a:xfrm>
            <a:off x="708457" y="1870751"/>
            <a:ext cx="3835262" cy="4176035"/>
            <a:chOff x="708457" y="1870751"/>
            <a:chExt cx="3835262" cy="4176035"/>
          </a:xfrm>
        </p:grpSpPr>
        <p:pic>
          <p:nvPicPr>
            <p:cNvPr id="315" name="Google Shape;315;p20"/>
            <p:cNvPicPr preferRelativeResize="0"/>
            <p:nvPr/>
          </p:nvPicPr>
          <p:blipFill rotWithShape="1">
            <a:blip r:embed="rId6">
              <a:alphaModFix/>
            </a:blip>
            <a:srcRect b="53937" l="11058" r="67070" t="21993"/>
            <a:stretch/>
          </p:blipFill>
          <p:spPr>
            <a:xfrm>
              <a:off x="708458" y="1870751"/>
              <a:ext cx="3835261" cy="2373979"/>
            </a:xfrm>
            <a:prstGeom prst="rect">
              <a:avLst/>
            </a:prstGeom>
            <a:noFill/>
            <a:ln>
              <a:noFill/>
            </a:ln>
          </p:spPr>
        </p:pic>
        <p:pic>
          <p:nvPicPr>
            <p:cNvPr id="316" name="Google Shape;316;p20"/>
            <p:cNvPicPr preferRelativeResize="0"/>
            <p:nvPr/>
          </p:nvPicPr>
          <p:blipFill rotWithShape="1">
            <a:blip r:embed="rId7">
              <a:alphaModFix/>
            </a:blip>
            <a:srcRect b="6802" l="11076" r="67584" t="77526"/>
            <a:stretch/>
          </p:blipFill>
          <p:spPr>
            <a:xfrm>
              <a:off x="708457" y="4597082"/>
              <a:ext cx="3835261" cy="1449704"/>
            </a:xfrm>
            <a:prstGeom prst="rect">
              <a:avLst/>
            </a:prstGeom>
            <a:noFill/>
            <a:ln>
              <a:noFill/>
            </a:ln>
          </p:spPr>
        </p:pic>
        <p:sp>
          <p:nvSpPr>
            <p:cNvPr id="317" name="Google Shape;317;p20"/>
            <p:cNvSpPr txBox="1"/>
            <p:nvPr/>
          </p:nvSpPr>
          <p:spPr>
            <a:xfrm rot="5400000">
              <a:off x="2483114" y="3934156"/>
              <a:ext cx="28594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Malgun Gothic"/>
                  <a:ea typeface="Malgun Gothic"/>
                  <a:cs typeface="Malgun Gothic"/>
                  <a:sym typeface="Malgun Gothic"/>
                </a:rPr>
                <a:t>~</a:t>
              </a:r>
              <a:endParaRPr b="1" i="0" sz="4000" u="none" cap="none" strike="noStrike">
                <a:solidFill>
                  <a:schemeClr val="dk1"/>
                </a:solidFill>
                <a:latin typeface="Malgun Gothic"/>
                <a:ea typeface="Malgun Gothic"/>
                <a:cs typeface="Malgun Gothic"/>
                <a:sym typeface="Malgun Gothic"/>
              </a:endParaRPr>
            </a:p>
          </p:txBody>
        </p:sp>
      </p:grpSp>
      <p:sp>
        <p:nvSpPr>
          <p:cNvPr id="318" name="Google Shape;318;p20"/>
          <p:cNvSpPr/>
          <p:nvPr/>
        </p:nvSpPr>
        <p:spPr>
          <a:xfrm>
            <a:off x="651316" y="2156460"/>
            <a:ext cx="3892400" cy="30393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19" name="Google Shape;319;p20"/>
          <p:cNvSpPr/>
          <p:nvPr/>
        </p:nvSpPr>
        <p:spPr>
          <a:xfrm>
            <a:off x="650732" y="4580676"/>
            <a:ext cx="3892400" cy="30393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ppt_w</p:attrName>
                                        </p:attrNameLst>
                                      </p:cBhvr>
                                      <p:tavLst>
                                        <p:tav fmla="" tm="0">
                                          <p:val>
                                            <p:strVal val="0"/>
                                          </p:val>
                                        </p:tav>
                                        <p:tav fmla="" tm="100000">
                                          <p:val>
                                            <p:strVal val="#ppt_w"/>
                                          </p:val>
                                        </p:tav>
                                      </p:tavLst>
                                    </p:anim>
                                    <p:anim calcmode="lin" valueType="num">
                                      <p:cBhvr additive="base">
                                        <p:cTn dur="500"/>
                                        <p:tgtEl>
                                          <p:spTgt spid="30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500"/>
                                        <p:tgtEl>
                                          <p:spTgt spid="305"/>
                                        </p:tgtEl>
                                        <p:attrNameLst>
                                          <p:attrName>ppt_w</p:attrName>
                                        </p:attrNameLst>
                                      </p:cBhvr>
                                      <p:tavLst>
                                        <p:tav fmla="" tm="0">
                                          <p:val>
                                            <p:strVal val="0"/>
                                          </p:val>
                                        </p:tav>
                                        <p:tav fmla="" tm="100000">
                                          <p:val>
                                            <p:strVal val="#ppt_w"/>
                                          </p:val>
                                        </p:tav>
                                      </p:tavLst>
                                    </p:anim>
                                    <p:anim calcmode="lin" valueType="num">
                                      <p:cBhvr additive="base">
                                        <p:cTn dur="500"/>
                                        <p:tgtEl>
                                          <p:spTgt spid="30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1"/>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325" name="Google Shape;325;p21"/>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326" name="Google Shape;326;p21"/>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Experiment</a:t>
            </a:r>
            <a:endParaRPr b="1" i="0" sz="4000" u="none" cap="none" strike="noStrike">
              <a:solidFill>
                <a:srgbClr val="CFB991"/>
              </a:solidFill>
              <a:latin typeface="Malgun Gothic"/>
              <a:ea typeface="Malgun Gothic"/>
              <a:cs typeface="Malgun Gothic"/>
              <a:sym typeface="Malgun Gothic"/>
            </a:endParaRPr>
          </a:p>
        </p:txBody>
      </p:sp>
      <p:sp>
        <p:nvSpPr>
          <p:cNvPr id="327" name="Google Shape;327;p21"/>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Data processing</a:t>
            </a:r>
            <a:endParaRPr b="1" i="0" sz="2400" u="none" cap="none" strike="noStrike">
              <a:solidFill>
                <a:srgbClr val="757070"/>
              </a:solidFill>
              <a:latin typeface="Malgun Gothic"/>
              <a:ea typeface="Malgun Gothic"/>
              <a:cs typeface="Malgun Gothic"/>
              <a:sym typeface="Malgun Gothic"/>
            </a:endParaRPr>
          </a:p>
        </p:txBody>
      </p:sp>
      <p:pic>
        <p:nvPicPr>
          <p:cNvPr id="328" name="Google Shape;328;p21"/>
          <p:cNvPicPr preferRelativeResize="0"/>
          <p:nvPr/>
        </p:nvPicPr>
        <p:blipFill rotWithShape="1">
          <a:blip r:embed="rId4">
            <a:alphaModFix/>
          </a:blip>
          <a:srcRect b="0" l="0" r="0" t="0"/>
          <a:stretch/>
        </p:blipFill>
        <p:spPr>
          <a:xfrm>
            <a:off x="1166143" y="2239925"/>
            <a:ext cx="10235108" cy="29703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00" name="Google Shape;100;p3"/>
          <p:cNvSpPr txBox="1"/>
          <p:nvPr/>
        </p:nvSpPr>
        <p:spPr>
          <a:xfrm>
            <a:off x="430429" y="166011"/>
            <a:ext cx="367540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Overview</a:t>
            </a:r>
            <a:endParaRPr b="1" i="0" sz="4000" u="none" cap="none" strike="noStrike">
              <a:solidFill>
                <a:srgbClr val="CFB991"/>
              </a:solidFill>
              <a:latin typeface="Malgun Gothic"/>
              <a:ea typeface="Malgun Gothic"/>
              <a:cs typeface="Malgun Gothic"/>
              <a:sym typeface="Malgun Gothic"/>
            </a:endParaRPr>
          </a:p>
        </p:txBody>
      </p:sp>
      <p:graphicFrame>
        <p:nvGraphicFramePr>
          <p:cNvPr id="101" name="Google Shape;101;p3"/>
          <p:cNvGraphicFramePr/>
          <p:nvPr/>
        </p:nvGraphicFramePr>
        <p:xfrm>
          <a:off x="537882" y="1326776"/>
          <a:ext cx="3000000" cy="3000000"/>
        </p:xfrm>
        <a:graphic>
          <a:graphicData uri="http://schemas.openxmlformats.org/drawingml/2006/table">
            <a:tbl>
              <a:tblPr>
                <a:noFill/>
                <a:tableStyleId>{18801105-FF4C-462E-AAF2-BFEB7864D5BA}</a:tableStyleId>
              </a:tblPr>
              <a:tblGrid>
                <a:gridCol w="1738825"/>
                <a:gridCol w="5600450"/>
                <a:gridCol w="3669400"/>
              </a:tblGrid>
              <a:tr h="817850">
                <a:tc>
                  <a:txBody>
                    <a:bodyPr/>
                    <a:lstStyle/>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Project title</a:t>
                      </a:r>
                      <a:endParaRPr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B991"/>
                    </a:solidFill>
                  </a:tcPr>
                </a:tc>
                <a:tc gridSpan="2">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000000"/>
                          </a:solidFill>
                          <a:latin typeface="Malgun Gothic"/>
                          <a:ea typeface="Malgun Gothic"/>
                          <a:cs typeface="Malgun Gothic"/>
                          <a:sym typeface="Malgun Gothic"/>
                        </a:rPr>
                        <a:t>Crack Detecting Method with YOLOv3</a:t>
                      </a:r>
                      <a:endParaRPr b="1" sz="9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489650">
                <a:tc>
                  <a:txBody>
                    <a:bodyPr/>
                    <a:lstStyle/>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Team</a:t>
                      </a:r>
                      <a:endParaRPr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B991"/>
                    </a:solidFill>
                  </a:tcPr>
                </a:tc>
                <a:tc gridSpan="2">
                  <a:txBody>
                    <a:bodyPr/>
                    <a:lstStyle/>
                    <a:p>
                      <a:pPr indent="0" lvl="0" marL="0" marR="0" rtl="0" algn="ctr">
                        <a:lnSpc>
                          <a:spcPct val="160000"/>
                        </a:lnSpc>
                        <a:spcBef>
                          <a:spcPts val="0"/>
                        </a:spcBef>
                        <a:spcAft>
                          <a:spcPts val="0"/>
                        </a:spcAft>
                        <a:buClr>
                          <a:srgbClr val="000000"/>
                        </a:buClr>
                        <a:buSzPts val="1400"/>
                        <a:buFont typeface="Arial"/>
                        <a:buNone/>
                      </a:pPr>
                      <a:r>
                        <a:rPr b="1" lang="en-US" sz="1400" u="none" cap="none" strike="noStrike">
                          <a:solidFill>
                            <a:srgbClr val="000000"/>
                          </a:solidFill>
                          <a:latin typeface="Malgun Gothic"/>
                          <a:ea typeface="Malgun Gothic"/>
                          <a:cs typeface="Malgun Gothic"/>
                          <a:sym typeface="Malgun Gothic"/>
                        </a:rPr>
                        <a:t>MP3</a:t>
                      </a:r>
                      <a:endParaRPr b="1"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878775">
                <a:tc>
                  <a:txBody>
                    <a:bodyPr/>
                    <a:lstStyle/>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Participants</a:t>
                      </a:r>
                      <a:endParaRPr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B991"/>
                    </a:solidFill>
                  </a:tcPr>
                </a:tc>
                <a:tc gridSpan="2">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3F3F3F"/>
                          </a:solidFill>
                          <a:latin typeface="Malgun Gothic"/>
                          <a:ea typeface="Malgun Gothic"/>
                          <a:cs typeface="Malgun Gothic"/>
                          <a:sym typeface="Malgun Gothic"/>
                        </a:rPr>
                        <a:t>Wonkwang University</a:t>
                      </a:r>
                      <a:endParaRPr sz="1400" u="none" cap="none" strike="noStrike"/>
                    </a:p>
                    <a:p>
                      <a:pPr indent="0" lvl="0" marL="0" marR="0" rtl="0" algn="ctr">
                        <a:lnSpc>
                          <a:spcPct val="100000"/>
                        </a:lnSpc>
                        <a:spcBef>
                          <a:spcPts val="0"/>
                        </a:spcBef>
                        <a:spcAft>
                          <a:spcPts val="0"/>
                        </a:spcAft>
                        <a:buClr>
                          <a:srgbClr val="000000"/>
                        </a:buClr>
                        <a:buSzPts val="700"/>
                        <a:buFont typeface="Arial"/>
                        <a:buNone/>
                      </a:pPr>
                      <a:r>
                        <a:t/>
                      </a:r>
                      <a:endParaRPr b="1"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757070"/>
                          </a:solidFill>
                          <a:latin typeface="Malgun Gothic"/>
                          <a:ea typeface="Malgun Gothic"/>
                          <a:cs typeface="Malgun Gothic"/>
                          <a:sym typeface="Malgun Gothic"/>
                        </a:rPr>
                        <a:t>Dohyun Kim | Sanha Choi | Kang Lee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solidFill>
                          <a:srgbClr val="757070"/>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700"/>
                        <a:buFont typeface="Arial"/>
                        <a:buNone/>
                      </a:pPr>
                      <a:r>
                        <a:t/>
                      </a:r>
                      <a:endParaRPr b="1"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3F3F3F"/>
                          </a:solidFill>
                          <a:latin typeface="Malgun Gothic"/>
                          <a:ea typeface="Malgun Gothic"/>
                          <a:cs typeface="Malgun Gothic"/>
                          <a:sym typeface="Malgun Gothic"/>
                        </a:rPr>
                        <a:t>Purdue University</a:t>
                      </a:r>
                      <a:endParaRPr sz="1400" u="none" cap="none" strike="noStrike"/>
                    </a:p>
                    <a:p>
                      <a:pPr indent="0" lvl="0" marL="0" marR="0" rtl="0" algn="ctr">
                        <a:lnSpc>
                          <a:spcPct val="100000"/>
                        </a:lnSpc>
                        <a:spcBef>
                          <a:spcPts val="0"/>
                        </a:spcBef>
                        <a:spcAft>
                          <a:spcPts val="0"/>
                        </a:spcAft>
                        <a:buClr>
                          <a:srgbClr val="000000"/>
                        </a:buClr>
                        <a:buSzPts val="700"/>
                        <a:buFont typeface="Arial"/>
                        <a:buNone/>
                      </a:pPr>
                      <a:r>
                        <a:t/>
                      </a:r>
                      <a:endParaRPr b="1"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757070"/>
                          </a:solidFill>
                          <a:latin typeface="Malgun Gothic"/>
                          <a:ea typeface="Malgun Gothic"/>
                          <a:cs typeface="Malgun Gothic"/>
                          <a:sym typeface="Malgun Gothic"/>
                        </a:rPr>
                        <a:t>Brandon Lee | Christian Elfreich | Evan McClain | Kichang Kang | Scott Stevens | Wes Johnston</a:t>
                      </a:r>
                      <a:endParaRPr b="1"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817850">
                <a:tc>
                  <a:txBody>
                    <a:bodyPr/>
                    <a:lstStyle/>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Category</a:t>
                      </a:r>
                      <a:endParaRPr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B991"/>
                    </a:solidFill>
                  </a:tcPr>
                </a:tc>
                <a:tc>
                  <a:txBody>
                    <a:bodyPr/>
                    <a:lstStyle/>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Total research period</a:t>
                      </a:r>
                      <a:endParaRPr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B991"/>
                    </a:solidFill>
                  </a:tcPr>
                </a:tc>
                <a:tc>
                  <a:txBody>
                    <a:bodyPr/>
                    <a:lstStyle/>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That year</a:t>
                      </a:r>
                      <a:endParaRPr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B991"/>
                    </a:solidFill>
                  </a:tcPr>
                </a:tc>
              </a:tr>
              <a:tr h="1240200">
                <a:tc>
                  <a:txBody>
                    <a:bodyPr/>
                    <a:lstStyle/>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Project period</a:t>
                      </a:r>
                      <a:endParaRPr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B991"/>
                    </a:solidFill>
                  </a:tcPr>
                </a:tc>
                <a:tc>
                  <a:txBody>
                    <a:bodyPr/>
                    <a:lstStyle/>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2021.10.10 ~ 2021.12.16</a:t>
                      </a:r>
                      <a:endParaRPr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2021.10.10. ~ 2010.12.16.</a:t>
                      </a:r>
                      <a:endParaRPr sz="700" u="none" cap="none" strike="noStrike">
                        <a:solidFill>
                          <a:srgbClr val="000000"/>
                        </a:solidFill>
                        <a:latin typeface="Arial"/>
                        <a:ea typeface="Arial"/>
                        <a:cs typeface="Arial"/>
                        <a:sym typeface="Arial"/>
                      </a:endParaRPr>
                    </a:p>
                    <a:p>
                      <a:pPr indent="0" lvl="0" marL="0" marR="0" rtl="0" algn="ctr">
                        <a:lnSpc>
                          <a:spcPct val="160000"/>
                        </a:lnSpc>
                        <a:spcBef>
                          <a:spcPts val="0"/>
                        </a:spcBef>
                        <a:spcAft>
                          <a:spcPts val="0"/>
                        </a:spcAft>
                        <a:buClr>
                          <a:srgbClr val="000000"/>
                        </a:buClr>
                        <a:buSzPts val="1400"/>
                        <a:buFont typeface="Arial"/>
                        <a:buNone/>
                      </a:pPr>
                      <a:r>
                        <a:rPr lang="en-US" sz="1400" u="none" cap="none" strike="noStrike">
                          <a:solidFill>
                            <a:srgbClr val="000000"/>
                          </a:solidFill>
                          <a:latin typeface="Malgun Gothic"/>
                          <a:ea typeface="Malgun Gothic"/>
                          <a:cs typeface="Malgun Gothic"/>
                          <a:sym typeface="Malgun Gothic"/>
                        </a:rPr>
                        <a:t>( 2 month )</a:t>
                      </a:r>
                      <a:endParaRPr sz="700" u="none" cap="none" strike="noStrike">
                        <a:solidFill>
                          <a:srgbClr val="000000"/>
                        </a:solidFill>
                        <a:latin typeface="Arial"/>
                        <a:ea typeface="Arial"/>
                        <a:cs typeface="Arial"/>
                        <a:sym typeface="Arial"/>
                      </a:endParaRPr>
                    </a:p>
                  </a:txBody>
                  <a:tcPr marT="12875" marB="12875" marR="46550" marL="465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2"/>
          <p:cNvSpPr/>
          <p:nvPr/>
        </p:nvSpPr>
        <p:spPr>
          <a:xfrm>
            <a:off x="0" y="-1"/>
            <a:ext cx="12192000" cy="5854045"/>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334" name="Google Shape;334;p12"/>
          <p:cNvSpPr txBox="1"/>
          <p:nvPr>
            <p:ph type="ctrTitle"/>
          </p:nvPr>
        </p:nvSpPr>
        <p:spPr>
          <a:xfrm>
            <a:off x="183776" y="2577072"/>
            <a:ext cx="11824447" cy="109845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CFB991"/>
              </a:buClr>
              <a:buSzPts val="6000"/>
              <a:buFont typeface="Malgun Gothic"/>
              <a:buNone/>
            </a:pPr>
            <a:r>
              <a:rPr b="1" lang="en-US">
                <a:solidFill>
                  <a:srgbClr val="CFB991"/>
                </a:solidFill>
              </a:rPr>
              <a:t>2. EXPERIMENT</a:t>
            </a:r>
            <a:endParaRPr b="1">
              <a:solidFill>
                <a:srgbClr val="CFB991"/>
              </a:solidFill>
            </a:endParaRPr>
          </a:p>
        </p:txBody>
      </p:sp>
      <p:pic>
        <p:nvPicPr>
          <p:cNvPr descr="COVID19 Datahub" id="335" name="Google Shape;335;p12"/>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5"/>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341" name="Google Shape;341;p25"/>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342" name="Google Shape;342;p25"/>
          <p:cNvSpPr txBox="1"/>
          <p:nvPr/>
        </p:nvSpPr>
        <p:spPr>
          <a:xfrm>
            <a:off x="430429" y="166011"/>
            <a:ext cx="4733100" cy="1323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000"/>
              <a:buFont typeface="Arial"/>
              <a:buNone/>
            </a:pPr>
            <a:r>
              <a:rPr b="1" lang="en-US" sz="4000">
                <a:solidFill>
                  <a:srgbClr val="CFB991"/>
                </a:solidFill>
                <a:latin typeface="Malgun Gothic"/>
                <a:ea typeface="Malgun Gothic"/>
                <a:cs typeface="Malgun Gothic"/>
                <a:sym typeface="Malgun Gothic"/>
              </a:rPr>
              <a:t>Experiment</a:t>
            </a:r>
            <a:endParaRPr b="1" sz="4000">
              <a:solidFill>
                <a:srgbClr val="CFB99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4000"/>
              <a:buFont typeface="Arial"/>
              <a:buNone/>
            </a:pPr>
            <a:r>
              <a:t/>
            </a:r>
            <a:endParaRPr b="1" sz="4000">
              <a:solidFill>
                <a:srgbClr val="CFB991"/>
              </a:solidFill>
              <a:latin typeface="Malgun Gothic"/>
              <a:ea typeface="Malgun Gothic"/>
              <a:cs typeface="Malgun Gothic"/>
              <a:sym typeface="Malgun Gothic"/>
            </a:endParaRPr>
          </a:p>
        </p:txBody>
      </p:sp>
      <p:sp>
        <p:nvSpPr>
          <p:cNvPr id="343" name="Google Shape;343;p25"/>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1</a:t>
            </a:r>
            <a:r>
              <a:rPr b="1" baseline="30000" i="0" lang="en-US" sz="2400" u="none" cap="none" strike="noStrike">
                <a:solidFill>
                  <a:srgbClr val="757070"/>
                </a:solidFill>
                <a:latin typeface="Malgun Gothic"/>
                <a:ea typeface="Malgun Gothic"/>
                <a:cs typeface="Malgun Gothic"/>
                <a:sym typeface="Malgun Gothic"/>
              </a:rPr>
              <a:t>st</a:t>
            </a:r>
            <a:r>
              <a:rPr b="1" i="0" lang="en-US" sz="2400" u="none" cap="none" strike="noStrike">
                <a:solidFill>
                  <a:srgbClr val="757070"/>
                </a:solidFill>
                <a:latin typeface="Malgun Gothic"/>
                <a:ea typeface="Malgun Gothic"/>
                <a:cs typeface="Malgun Gothic"/>
                <a:sym typeface="Malgun Gothic"/>
              </a:rPr>
              <a:t> model</a:t>
            </a:r>
            <a:endParaRPr b="1" i="0" sz="2400" u="none" cap="none" strike="noStrike">
              <a:solidFill>
                <a:srgbClr val="757070"/>
              </a:solidFill>
              <a:latin typeface="Malgun Gothic"/>
              <a:ea typeface="Malgun Gothic"/>
              <a:cs typeface="Malgun Gothic"/>
              <a:sym typeface="Malgun Gothic"/>
            </a:endParaRPr>
          </a:p>
        </p:txBody>
      </p:sp>
      <p:pic>
        <p:nvPicPr>
          <p:cNvPr descr="실외, 신발이(가) 표시된 사진&#10;&#10;자동 생성된 설명" id="344" name="Google Shape;344;p25"/>
          <p:cNvPicPr preferRelativeResize="0"/>
          <p:nvPr/>
        </p:nvPicPr>
        <p:blipFill rotWithShape="1">
          <a:blip r:embed="rId4">
            <a:alphaModFix/>
          </a:blip>
          <a:srcRect b="0" l="0" r="0" t="0"/>
          <a:stretch/>
        </p:blipFill>
        <p:spPr>
          <a:xfrm>
            <a:off x="1924760" y="873897"/>
            <a:ext cx="8180773" cy="5644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6"/>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350" name="Google Shape;350;p26"/>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351" name="Google Shape;351;p26"/>
          <p:cNvSpPr txBox="1"/>
          <p:nvPr/>
        </p:nvSpPr>
        <p:spPr>
          <a:xfrm>
            <a:off x="430429" y="166011"/>
            <a:ext cx="4733100" cy="1323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000"/>
              <a:buFont typeface="Arial"/>
              <a:buNone/>
            </a:pPr>
            <a:r>
              <a:rPr b="1" lang="en-US" sz="4000">
                <a:solidFill>
                  <a:srgbClr val="CFB991"/>
                </a:solidFill>
                <a:latin typeface="Malgun Gothic"/>
                <a:ea typeface="Malgun Gothic"/>
                <a:cs typeface="Malgun Gothic"/>
                <a:sym typeface="Malgun Gothic"/>
              </a:rPr>
              <a:t>Experiment</a:t>
            </a:r>
            <a:endParaRPr b="1" sz="4000">
              <a:solidFill>
                <a:srgbClr val="CFB99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4000"/>
              <a:buFont typeface="Arial"/>
              <a:buNone/>
            </a:pPr>
            <a:r>
              <a:t/>
            </a:r>
            <a:endParaRPr b="1" sz="4000">
              <a:solidFill>
                <a:srgbClr val="CFB991"/>
              </a:solidFill>
              <a:latin typeface="Malgun Gothic"/>
              <a:ea typeface="Malgun Gothic"/>
              <a:cs typeface="Malgun Gothic"/>
              <a:sym typeface="Malgun Gothic"/>
            </a:endParaRPr>
          </a:p>
        </p:txBody>
      </p:sp>
      <p:sp>
        <p:nvSpPr>
          <p:cNvPr id="352" name="Google Shape;352;p26"/>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2</a:t>
            </a:r>
            <a:r>
              <a:rPr b="1" baseline="30000" i="0" lang="en-US" sz="2400" u="none" cap="none" strike="noStrike">
                <a:solidFill>
                  <a:srgbClr val="757070"/>
                </a:solidFill>
                <a:latin typeface="Malgun Gothic"/>
                <a:ea typeface="Malgun Gothic"/>
                <a:cs typeface="Malgun Gothic"/>
                <a:sym typeface="Malgun Gothic"/>
              </a:rPr>
              <a:t>nd</a:t>
            </a:r>
            <a:r>
              <a:rPr b="1" i="0" lang="en-US" sz="2400" u="none" cap="none" strike="noStrike">
                <a:solidFill>
                  <a:srgbClr val="757070"/>
                </a:solidFill>
                <a:latin typeface="Malgun Gothic"/>
                <a:ea typeface="Malgun Gothic"/>
                <a:cs typeface="Malgun Gothic"/>
                <a:sym typeface="Malgun Gothic"/>
              </a:rPr>
              <a:t> model</a:t>
            </a:r>
            <a:endParaRPr b="1" i="0" sz="2400" u="none" cap="none" strike="noStrike">
              <a:solidFill>
                <a:srgbClr val="757070"/>
              </a:solidFill>
              <a:latin typeface="Malgun Gothic"/>
              <a:ea typeface="Malgun Gothic"/>
              <a:cs typeface="Malgun Gothic"/>
              <a:sym typeface="Malgun Gothic"/>
            </a:endParaRPr>
          </a:p>
        </p:txBody>
      </p:sp>
      <p:sp>
        <p:nvSpPr>
          <p:cNvPr id="353" name="Google Shape;353;p26"/>
          <p:cNvSpPr txBox="1"/>
          <p:nvPr/>
        </p:nvSpPr>
        <p:spPr>
          <a:xfrm>
            <a:off x="760138" y="2293221"/>
            <a:ext cx="10941314"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Malgun Gothic"/>
                <a:ea typeface="Malgun Gothic"/>
                <a:cs typeface="Malgun Gothic"/>
                <a:sym typeface="Malgun Gothic"/>
              </a:rPr>
              <a:t> 5,600 images of the METU dataset were trained on the second model.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Malgun Gothic"/>
                <a:ea typeface="Malgun Gothic"/>
                <a:cs typeface="Malgun Gothic"/>
                <a:sym typeface="Malgun Gothic"/>
              </a:rPr>
              <a:t>  It detects not only cracks but other objects like walls, concrete, and even humans as a crack.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Malgun Gothic"/>
                <a:ea typeface="Malgun Gothic"/>
                <a:cs typeface="Malgun Gothic"/>
                <a:sym typeface="Malgun Gothic"/>
              </a:rPr>
              <a:t>  It seems that the model trains common and biased characteristics of cracks, so there is a possibility that the model is overfitted.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Malgun Gothic"/>
                <a:ea typeface="Malgun Gothic"/>
                <a:cs typeface="Malgun Gothic"/>
                <a:sym typeface="Malgun Gothic"/>
              </a:rPr>
              <a:t> A phenomenon in which the model is trained closer to the distribution of training samples than to the actual distribution is overfitting.</a:t>
            </a:r>
            <a:endParaRPr b="0" i="0" sz="1400" u="none" cap="none" strike="noStrike">
              <a:solidFill>
                <a:srgbClr val="000000"/>
              </a:solidFill>
              <a:latin typeface="Arial"/>
              <a:ea typeface="Arial"/>
              <a:cs typeface="Arial"/>
              <a:sym typeface="Arial"/>
            </a:endParaRPr>
          </a:p>
        </p:txBody>
      </p:sp>
      <p:grpSp>
        <p:nvGrpSpPr>
          <p:cNvPr id="354" name="Google Shape;354;p26"/>
          <p:cNvGrpSpPr/>
          <p:nvPr/>
        </p:nvGrpSpPr>
        <p:grpSpPr>
          <a:xfrm>
            <a:off x="967818" y="5151716"/>
            <a:ext cx="9828660" cy="557685"/>
            <a:chOff x="967818" y="5151716"/>
            <a:chExt cx="9828660" cy="557685"/>
          </a:xfrm>
        </p:grpSpPr>
        <p:sp>
          <p:nvSpPr>
            <p:cNvPr id="355" name="Google Shape;355;p26"/>
            <p:cNvSpPr/>
            <p:nvPr/>
          </p:nvSpPr>
          <p:spPr>
            <a:xfrm>
              <a:off x="967818" y="5169470"/>
              <a:ext cx="556181" cy="539931"/>
            </a:xfrm>
            <a:prstGeom prst="rightArrow">
              <a:avLst>
                <a:gd fmla="val 50000" name="adj1"/>
                <a:gd fmla="val 50000" name="adj2"/>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56" name="Google Shape;356;p26"/>
            <p:cNvSpPr txBox="1"/>
            <p:nvPr/>
          </p:nvSpPr>
          <p:spPr>
            <a:xfrm>
              <a:off x="1892076" y="5151716"/>
              <a:ext cx="8904402"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Malgun Gothic"/>
                  <a:ea typeface="Malgun Gothic"/>
                  <a:cs typeface="Malgun Gothic"/>
                  <a:sym typeface="Malgun Gothic"/>
                </a:rPr>
                <a:t>Can prevent this overfitting with regularization.</a:t>
              </a:r>
              <a:endParaRPr b="0" i="0" sz="2800" u="none" cap="none" strike="noStrike">
                <a:solidFill>
                  <a:schemeClr val="dk1"/>
                </a:solidFill>
                <a:latin typeface="Malgun Gothic"/>
                <a:ea typeface="Malgun Gothic"/>
                <a:cs typeface="Malgun Gothic"/>
                <a:sym typeface="Malgun Gothic"/>
              </a:endParaRPr>
            </a:p>
          </p:txBody>
        </p:sp>
      </p:grpSp>
      <p:pic>
        <p:nvPicPr>
          <p:cNvPr descr="대지, 실외이(가) 표시된 사진&#10;&#10;자동 생성된 설명" id="357" name="Google Shape;357;p26"/>
          <p:cNvPicPr preferRelativeResize="0"/>
          <p:nvPr/>
        </p:nvPicPr>
        <p:blipFill rotWithShape="1">
          <a:blip r:embed="rId4">
            <a:alphaModFix/>
          </a:blip>
          <a:srcRect b="0" l="0" r="0" t="0"/>
          <a:stretch/>
        </p:blipFill>
        <p:spPr>
          <a:xfrm>
            <a:off x="1892076" y="873897"/>
            <a:ext cx="8088214" cy="57740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08520cca62_0_0"/>
          <p:cNvSpPr/>
          <p:nvPr/>
        </p:nvSpPr>
        <p:spPr>
          <a:xfrm>
            <a:off x="0" y="1"/>
            <a:ext cx="12192000" cy="1039800"/>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363" name="Google Shape;363;g108520cca62_0_0"/>
          <p:cNvPicPr preferRelativeResize="0"/>
          <p:nvPr/>
        </p:nvPicPr>
        <p:blipFill rotWithShape="1">
          <a:blip r:embed="rId3">
            <a:alphaModFix/>
          </a:blip>
          <a:srcRect b="30618" l="5097" r="4199" t="31552"/>
          <a:stretch/>
        </p:blipFill>
        <p:spPr>
          <a:xfrm>
            <a:off x="708459" y="6131859"/>
            <a:ext cx="1631081" cy="439269"/>
          </a:xfrm>
          <a:prstGeom prst="rect">
            <a:avLst/>
          </a:prstGeom>
          <a:noFill/>
          <a:ln>
            <a:noFill/>
          </a:ln>
        </p:spPr>
      </p:pic>
      <p:sp>
        <p:nvSpPr>
          <p:cNvPr id="364" name="Google Shape;364;g108520cca62_0_0"/>
          <p:cNvSpPr txBox="1"/>
          <p:nvPr/>
        </p:nvSpPr>
        <p:spPr>
          <a:xfrm>
            <a:off x="430429" y="166011"/>
            <a:ext cx="47331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Experiment</a:t>
            </a:r>
            <a:endParaRPr b="1" i="0" sz="4000" u="none" cap="none" strike="noStrike">
              <a:solidFill>
                <a:srgbClr val="CFB991"/>
              </a:solidFill>
              <a:latin typeface="Malgun Gothic"/>
              <a:ea typeface="Malgun Gothic"/>
              <a:cs typeface="Malgun Gothic"/>
              <a:sym typeface="Malgun Gothic"/>
            </a:endParaRPr>
          </a:p>
        </p:txBody>
      </p:sp>
      <p:sp>
        <p:nvSpPr>
          <p:cNvPr id="365" name="Google Shape;365;g108520cca62_0_0"/>
          <p:cNvSpPr txBox="1"/>
          <p:nvPr/>
        </p:nvSpPr>
        <p:spPr>
          <a:xfrm>
            <a:off x="708459" y="1409086"/>
            <a:ext cx="6100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757070"/>
                </a:solidFill>
                <a:latin typeface="Malgun Gothic"/>
                <a:ea typeface="Malgun Gothic"/>
                <a:cs typeface="Malgun Gothic"/>
                <a:sym typeface="Malgun Gothic"/>
              </a:rPr>
              <a:t>Fine-tuning</a:t>
            </a:r>
            <a:endParaRPr b="1" i="0" sz="2400" u="none" cap="none" strike="noStrike">
              <a:solidFill>
                <a:srgbClr val="757070"/>
              </a:solidFill>
              <a:latin typeface="Malgun Gothic"/>
              <a:ea typeface="Malgun Gothic"/>
              <a:cs typeface="Malgun Gothic"/>
              <a:sym typeface="Malgun Gothic"/>
            </a:endParaRPr>
          </a:p>
        </p:txBody>
      </p:sp>
      <p:pic>
        <p:nvPicPr>
          <p:cNvPr id="366" name="Google Shape;366;g108520cca62_0_0"/>
          <p:cNvPicPr preferRelativeResize="0"/>
          <p:nvPr/>
        </p:nvPicPr>
        <p:blipFill>
          <a:blip r:embed="rId4">
            <a:alphaModFix/>
          </a:blip>
          <a:stretch>
            <a:fillRect/>
          </a:stretch>
        </p:blipFill>
        <p:spPr>
          <a:xfrm>
            <a:off x="708450" y="2240050"/>
            <a:ext cx="11273127" cy="2314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7"/>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372" name="Google Shape;372;p27"/>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373" name="Google Shape;373;p27"/>
          <p:cNvSpPr txBox="1"/>
          <p:nvPr/>
        </p:nvSpPr>
        <p:spPr>
          <a:xfrm>
            <a:off x="430429" y="166011"/>
            <a:ext cx="4733100" cy="1323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000"/>
              <a:buFont typeface="Arial"/>
              <a:buNone/>
            </a:pPr>
            <a:r>
              <a:rPr b="1" lang="en-US" sz="4000">
                <a:solidFill>
                  <a:srgbClr val="CFB991"/>
                </a:solidFill>
                <a:latin typeface="Malgun Gothic"/>
                <a:ea typeface="Malgun Gothic"/>
                <a:cs typeface="Malgun Gothic"/>
                <a:sym typeface="Malgun Gothic"/>
              </a:rPr>
              <a:t>Experiment</a:t>
            </a:r>
            <a:endParaRPr b="1" sz="4000">
              <a:solidFill>
                <a:srgbClr val="CFB99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4000"/>
              <a:buFont typeface="Arial"/>
              <a:buNone/>
            </a:pPr>
            <a:r>
              <a:t/>
            </a:r>
            <a:endParaRPr b="1" sz="4000">
              <a:solidFill>
                <a:srgbClr val="CFB991"/>
              </a:solidFill>
              <a:latin typeface="Malgun Gothic"/>
              <a:ea typeface="Malgun Gothic"/>
              <a:cs typeface="Malgun Gothic"/>
              <a:sym typeface="Malgun Gothic"/>
            </a:endParaRPr>
          </a:p>
        </p:txBody>
      </p:sp>
      <p:sp>
        <p:nvSpPr>
          <p:cNvPr id="374" name="Google Shape;374;p27"/>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3</a:t>
            </a:r>
            <a:r>
              <a:rPr b="1" baseline="30000" i="0" lang="en-US" sz="2400" u="none" cap="none" strike="noStrike">
                <a:solidFill>
                  <a:srgbClr val="757070"/>
                </a:solidFill>
                <a:latin typeface="Malgun Gothic"/>
                <a:ea typeface="Malgun Gothic"/>
                <a:cs typeface="Malgun Gothic"/>
                <a:sym typeface="Malgun Gothic"/>
              </a:rPr>
              <a:t>rd</a:t>
            </a:r>
            <a:r>
              <a:rPr b="1" i="0" lang="en-US" sz="2400" u="none" cap="none" strike="noStrike">
                <a:solidFill>
                  <a:srgbClr val="757070"/>
                </a:solidFill>
                <a:latin typeface="Malgun Gothic"/>
                <a:ea typeface="Malgun Gothic"/>
                <a:cs typeface="Malgun Gothic"/>
                <a:sym typeface="Malgun Gothic"/>
              </a:rPr>
              <a:t> model</a:t>
            </a:r>
            <a:endParaRPr b="1" i="0" sz="2400" u="none" cap="none" strike="noStrike">
              <a:solidFill>
                <a:srgbClr val="757070"/>
              </a:solidFill>
              <a:latin typeface="Malgun Gothic"/>
              <a:ea typeface="Malgun Gothic"/>
              <a:cs typeface="Malgun Gothic"/>
              <a:sym typeface="Malgun Gothic"/>
            </a:endParaRPr>
          </a:p>
        </p:txBody>
      </p:sp>
      <p:sp>
        <p:nvSpPr>
          <p:cNvPr id="375" name="Google Shape;375;p27"/>
          <p:cNvSpPr txBox="1"/>
          <p:nvPr/>
        </p:nvSpPr>
        <p:spPr>
          <a:xfrm>
            <a:off x="708459" y="2239930"/>
            <a:ext cx="10941314"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Malgun Gothic"/>
                <a:ea typeface="Malgun Gothic"/>
                <a:cs typeface="Malgun Gothic"/>
                <a:sym typeface="Malgun Gothic"/>
              </a:rPr>
              <a:t> Third model trains 9,000 images of mixed METU datasets which are not on concrete, SDNET and custom datasets which we take a photo on concrete structures, sidewalks.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Malgun Gothic"/>
                <a:ea typeface="Malgun Gothic"/>
                <a:cs typeface="Malgun Gothic"/>
                <a:sym typeface="Malgun Gothic"/>
              </a:rPr>
              <a:t> Its average data loss rate is kept lower and there is no phenomenon that detects other objects as a crack.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Malgun Gothic"/>
                <a:ea typeface="Malgun Gothic"/>
                <a:cs typeface="Malgun Gothic"/>
                <a:sym typeface="Malgun Gothic"/>
              </a:rPr>
              <a:t>  But performance of the model is not as good as the first model.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rgbClr val="000000"/>
              </a:solidFill>
              <a:latin typeface="Malgun Gothic"/>
              <a:ea typeface="Malgun Gothic"/>
              <a:cs typeface="Malgun Gothic"/>
              <a:sym typeface="Malgun Gothic"/>
            </a:endParaRPr>
          </a:p>
        </p:txBody>
      </p:sp>
      <p:pic>
        <p:nvPicPr>
          <p:cNvPr descr="실외, 대지, 인도, 길이(가) 표시된 사진&#10;&#10;자동 생성된 설명" id="376" name="Google Shape;376;p27"/>
          <p:cNvPicPr preferRelativeResize="0"/>
          <p:nvPr/>
        </p:nvPicPr>
        <p:blipFill rotWithShape="1">
          <a:blip r:embed="rId4">
            <a:alphaModFix/>
          </a:blip>
          <a:srcRect b="0" l="0" r="0" t="0"/>
          <a:stretch/>
        </p:blipFill>
        <p:spPr>
          <a:xfrm>
            <a:off x="2339540" y="668819"/>
            <a:ext cx="7148228" cy="60231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4"/>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382" name="Google Shape;382;p24"/>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383" name="Google Shape;383;p24"/>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Demo video</a:t>
            </a:r>
            <a:endParaRPr b="1" i="0" sz="4000" u="none" cap="none" strike="noStrike">
              <a:solidFill>
                <a:srgbClr val="CFB991"/>
              </a:solidFill>
              <a:latin typeface="Malgun Gothic"/>
              <a:ea typeface="Malgun Gothic"/>
              <a:cs typeface="Malgun Gothic"/>
              <a:sym typeface="Malgun Gothic"/>
            </a:endParaRPr>
          </a:p>
        </p:txBody>
      </p:sp>
      <p:sp>
        <p:nvSpPr>
          <p:cNvPr id="384" name="Google Shape;384;p24"/>
          <p:cNvSpPr/>
          <p:nvPr/>
        </p:nvSpPr>
        <p:spPr>
          <a:xfrm>
            <a:off x="708459" y="1555423"/>
            <a:ext cx="10792242" cy="4213781"/>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VIDEO</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040c2653cb_0_0"/>
          <p:cNvSpPr/>
          <p:nvPr/>
        </p:nvSpPr>
        <p:spPr>
          <a:xfrm>
            <a:off x="0" y="-1"/>
            <a:ext cx="12192000" cy="5853900"/>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390" name="Google Shape;390;g1040c2653cb_0_0"/>
          <p:cNvSpPr txBox="1"/>
          <p:nvPr>
            <p:ph type="ctrTitle"/>
          </p:nvPr>
        </p:nvSpPr>
        <p:spPr>
          <a:xfrm>
            <a:off x="183776" y="2577072"/>
            <a:ext cx="11824500" cy="1098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CFB991"/>
              </a:buClr>
              <a:buSzPts val="6000"/>
              <a:buFont typeface="Malgun Gothic"/>
              <a:buNone/>
            </a:pPr>
            <a:r>
              <a:rPr b="1" lang="en-US">
                <a:solidFill>
                  <a:srgbClr val="CFB991"/>
                </a:solidFill>
              </a:rPr>
              <a:t>3. CONCLUSION</a:t>
            </a:r>
            <a:endParaRPr b="1">
              <a:solidFill>
                <a:srgbClr val="CFB991"/>
              </a:solidFill>
            </a:endParaRPr>
          </a:p>
        </p:txBody>
      </p:sp>
      <p:pic>
        <p:nvPicPr>
          <p:cNvPr descr="COVID19 Datahub" id="391" name="Google Shape;391;g1040c2653cb_0_0"/>
          <p:cNvPicPr preferRelativeResize="0"/>
          <p:nvPr/>
        </p:nvPicPr>
        <p:blipFill rotWithShape="1">
          <a:blip r:embed="rId3">
            <a:alphaModFix/>
          </a:blip>
          <a:srcRect b="30621" l="5097" r="4198" t="31551"/>
          <a:stretch/>
        </p:blipFill>
        <p:spPr>
          <a:xfrm>
            <a:off x="708459" y="6131859"/>
            <a:ext cx="1631081" cy="4392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8"/>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397" name="Google Shape;397;p28"/>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398" name="Google Shape;398;p28"/>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Conclusion</a:t>
            </a:r>
            <a:endParaRPr b="1" i="0" sz="4000" u="none" cap="none" strike="noStrike">
              <a:solidFill>
                <a:srgbClr val="CFB991"/>
              </a:solidFill>
              <a:latin typeface="Malgun Gothic"/>
              <a:ea typeface="Malgun Gothic"/>
              <a:cs typeface="Malgun Gothic"/>
              <a:sym typeface="Malgun Gothic"/>
            </a:endParaRPr>
          </a:p>
        </p:txBody>
      </p:sp>
      <p:sp>
        <p:nvSpPr>
          <p:cNvPr id="399" name="Google Shape;399;p28"/>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757070"/>
                </a:solidFill>
                <a:latin typeface="Malgun Gothic"/>
                <a:ea typeface="Malgun Gothic"/>
                <a:cs typeface="Malgun Gothic"/>
                <a:sym typeface="Malgun Gothic"/>
              </a:rPr>
              <a:t>Improvement</a:t>
            </a:r>
            <a:endParaRPr b="1" i="0" sz="2400" u="none" cap="none" strike="noStrike">
              <a:solidFill>
                <a:srgbClr val="757070"/>
              </a:solidFill>
              <a:latin typeface="Malgun Gothic"/>
              <a:ea typeface="Malgun Gothic"/>
              <a:cs typeface="Malgun Gothic"/>
              <a:sym typeface="Malgun Gothic"/>
            </a:endParaRPr>
          </a:p>
        </p:txBody>
      </p:sp>
      <p:sp>
        <p:nvSpPr>
          <p:cNvPr id="400" name="Google Shape;400;p28"/>
          <p:cNvSpPr txBox="1"/>
          <p:nvPr/>
        </p:nvSpPr>
        <p:spPr>
          <a:xfrm>
            <a:off x="708459" y="2239930"/>
            <a:ext cx="10941314"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Malgun Gothic"/>
                <a:ea typeface="Malgun Gothic"/>
                <a:cs typeface="Malgun Gothic"/>
                <a:sym typeface="Malgun Gothic"/>
              </a:rPr>
              <a:t> The first solution moving forward is fine tuning by adjusting loss rate and accuracy in weight file which is utilized at darknet-53, repeating training to find the optimal values of loss rate and accuracy.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Malgun Gothic"/>
                <a:ea typeface="Malgun Gothic"/>
                <a:cs typeface="Malgun Gothic"/>
                <a:sym typeface="Malgun Gothic"/>
              </a:rPr>
              <a:t> The second solution would be to collect more datasets that have different shapes as current models learn a lot of cracks that have similar shapes which can make models overfitted.</a:t>
            </a:r>
            <a:endParaRPr b="1" i="0" sz="18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9"/>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407" name="Google Shape;407;p29"/>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408" name="Google Shape;408;p29"/>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Conclusion</a:t>
            </a:r>
            <a:endParaRPr b="1" i="0" sz="4000" u="none" cap="none" strike="noStrike">
              <a:solidFill>
                <a:srgbClr val="CFB991"/>
              </a:solidFill>
              <a:latin typeface="Malgun Gothic"/>
              <a:ea typeface="Malgun Gothic"/>
              <a:cs typeface="Malgun Gothic"/>
              <a:sym typeface="Malgun Gothic"/>
            </a:endParaRPr>
          </a:p>
        </p:txBody>
      </p:sp>
      <p:sp>
        <p:nvSpPr>
          <p:cNvPr id="409" name="Google Shape;409;p29"/>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Future-plans</a:t>
            </a:r>
            <a:endParaRPr b="1" i="0" sz="2400" u="none" cap="none" strike="noStrike">
              <a:solidFill>
                <a:srgbClr val="757070"/>
              </a:solidFill>
              <a:latin typeface="Malgun Gothic"/>
              <a:ea typeface="Malgun Gothic"/>
              <a:cs typeface="Malgun Gothic"/>
              <a:sym typeface="Malgun Gothic"/>
            </a:endParaRPr>
          </a:p>
        </p:txBody>
      </p:sp>
      <p:sp>
        <p:nvSpPr>
          <p:cNvPr id="410" name="Google Shape;410;p29"/>
          <p:cNvSpPr txBox="1"/>
          <p:nvPr/>
        </p:nvSpPr>
        <p:spPr>
          <a:xfrm>
            <a:off x="709190" y="5805499"/>
            <a:ext cx="60990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Malgun Gothic"/>
                <a:ea typeface="Malgun Gothic"/>
                <a:cs typeface="Malgun Gothic"/>
                <a:sym typeface="Malgun Gothic"/>
              </a:rPr>
              <a:t>https://littledeep.com/drone-illustration/</a:t>
            </a:r>
            <a:endParaRPr b="0" i="0" sz="700" u="none" cap="none" strike="noStrike">
              <a:solidFill>
                <a:schemeClr val="dk1"/>
              </a:solidFill>
              <a:latin typeface="Malgun Gothic"/>
              <a:ea typeface="Malgun Gothic"/>
              <a:cs typeface="Malgun Gothic"/>
              <a:sym typeface="Malgun Gothic"/>
            </a:endParaRPr>
          </a:p>
        </p:txBody>
      </p:sp>
      <p:sp>
        <p:nvSpPr>
          <p:cNvPr id="411" name="Google Shape;411;p29"/>
          <p:cNvSpPr/>
          <p:nvPr/>
        </p:nvSpPr>
        <p:spPr>
          <a:xfrm>
            <a:off x="5756755" y="3305549"/>
            <a:ext cx="942900" cy="895200"/>
          </a:xfrm>
          <a:prstGeom prst="plus">
            <a:avLst>
              <a:gd fmla="val 35638"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pic>
        <p:nvPicPr>
          <p:cNvPr descr="드론 일러스트 PNG, AI 무료 다운로드 (2021년) - 리틀딥" id="412" name="Google Shape;412;p29"/>
          <p:cNvPicPr preferRelativeResize="0"/>
          <p:nvPr/>
        </p:nvPicPr>
        <p:blipFill rotWithShape="1">
          <a:blip r:embed="rId4">
            <a:alphaModFix/>
          </a:blip>
          <a:srcRect b="0" l="0" r="-5859" t="53771"/>
          <a:stretch/>
        </p:blipFill>
        <p:spPr>
          <a:xfrm>
            <a:off x="7399615" y="3162779"/>
            <a:ext cx="4792374" cy="1743291"/>
          </a:xfrm>
          <a:prstGeom prst="rect">
            <a:avLst/>
          </a:prstGeom>
          <a:noFill/>
          <a:ln>
            <a:noFill/>
          </a:ln>
        </p:spPr>
      </p:pic>
      <p:pic>
        <p:nvPicPr>
          <p:cNvPr id="413" name="Google Shape;413;p29"/>
          <p:cNvPicPr preferRelativeResize="0"/>
          <p:nvPr/>
        </p:nvPicPr>
        <p:blipFill>
          <a:blip r:embed="rId5">
            <a:alphaModFix/>
          </a:blip>
          <a:stretch>
            <a:fillRect/>
          </a:stretch>
        </p:blipFill>
        <p:spPr>
          <a:xfrm>
            <a:off x="942675" y="1870751"/>
            <a:ext cx="3291986" cy="3616548"/>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0"/>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420" name="Google Shape;420;p30"/>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421" name="Google Shape;421;p30"/>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Conclusion</a:t>
            </a:r>
            <a:endParaRPr b="1" i="0" sz="4000" u="none" cap="none" strike="noStrike">
              <a:solidFill>
                <a:srgbClr val="CFB991"/>
              </a:solidFill>
              <a:latin typeface="Malgun Gothic"/>
              <a:ea typeface="Malgun Gothic"/>
              <a:cs typeface="Malgun Gothic"/>
              <a:sym typeface="Malgun Gothic"/>
            </a:endParaRPr>
          </a:p>
        </p:txBody>
      </p:sp>
      <p:sp>
        <p:nvSpPr>
          <p:cNvPr id="422" name="Google Shape;422;p30"/>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Future-plans</a:t>
            </a:r>
            <a:endParaRPr b="1" i="0" sz="2400" u="none" cap="none" strike="noStrike">
              <a:solidFill>
                <a:srgbClr val="757070"/>
              </a:solidFill>
              <a:latin typeface="Malgun Gothic"/>
              <a:ea typeface="Malgun Gothic"/>
              <a:cs typeface="Malgun Gothic"/>
              <a:sym typeface="Malgun Gothic"/>
            </a:endParaRPr>
          </a:p>
        </p:txBody>
      </p:sp>
      <p:sp>
        <p:nvSpPr>
          <p:cNvPr id="423" name="Google Shape;423;p30"/>
          <p:cNvSpPr txBox="1"/>
          <p:nvPr/>
        </p:nvSpPr>
        <p:spPr>
          <a:xfrm>
            <a:off x="777548" y="5797351"/>
            <a:ext cx="6099142" cy="23307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700"/>
              <a:buFont typeface="Arial"/>
              <a:buNone/>
            </a:pPr>
            <a:r>
              <a:rPr b="0" i="0" lang="en-US" sz="700" u="none" cap="none" strike="noStrike">
                <a:solidFill>
                  <a:schemeClr val="dk1"/>
                </a:solidFill>
                <a:latin typeface="Malgun Gothic"/>
                <a:ea typeface="Malgun Gothic"/>
                <a:cs typeface="Malgun Gothic"/>
                <a:sym typeface="Malgun Gothic"/>
              </a:rPr>
              <a:t>https://www.flaticon.com/free-icons</a:t>
            </a:r>
            <a:endParaRPr b="0" i="0" sz="700" u="none" cap="none" strike="noStrike">
              <a:solidFill>
                <a:schemeClr val="dk1"/>
              </a:solidFill>
              <a:latin typeface="Malgun Gothic"/>
              <a:ea typeface="Malgun Gothic"/>
              <a:cs typeface="Malgun Gothic"/>
              <a:sym typeface="Malgun Gothic"/>
            </a:endParaRPr>
          </a:p>
        </p:txBody>
      </p:sp>
      <p:grpSp>
        <p:nvGrpSpPr>
          <p:cNvPr id="424" name="Google Shape;424;p30"/>
          <p:cNvGrpSpPr/>
          <p:nvPr/>
        </p:nvGrpSpPr>
        <p:grpSpPr>
          <a:xfrm>
            <a:off x="477245" y="2266049"/>
            <a:ext cx="11237510" cy="3349874"/>
            <a:chOff x="176640" y="1592593"/>
            <a:chExt cx="11237510" cy="3349874"/>
          </a:xfrm>
        </p:grpSpPr>
        <p:pic>
          <p:nvPicPr>
            <p:cNvPr descr="Monitor screen - Free computer icons" id="425" name="Google Shape;425;p30"/>
            <p:cNvPicPr preferRelativeResize="0"/>
            <p:nvPr/>
          </p:nvPicPr>
          <p:blipFill rotWithShape="1">
            <a:blip r:embed="rId4">
              <a:alphaModFix/>
            </a:blip>
            <a:srcRect b="0" l="0" r="0" t="0"/>
            <a:stretch/>
          </p:blipFill>
          <p:spPr>
            <a:xfrm>
              <a:off x="176640" y="1592593"/>
              <a:ext cx="3349874" cy="3349874"/>
            </a:xfrm>
            <a:prstGeom prst="rect">
              <a:avLst/>
            </a:prstGeom>
            <a:noFill/>
            <a:ln>
              <a:noFill/>
            </a:ln>
          </p:spPr>
        </p:pic>
        <p:pic>
          <p:nvPicPr>
            <p:cNvPr descr="Cloud server - Free computer icons" id="426" name="Google Shape;426;p30"/>
            <p:cNvPicPr preferRelativeResize="0"/>
            <p:nvPr/>
          </p:nvPicPr>
          <p:blipFill rotWithShape="1">
            <a:blip r:embed="rId5">
              <a:alphaModFix/>
            </a:blip>
            <a:srcRect b="0" l="0" r="0" t="0"/>
            <a:stretch/>
          </p:blipFill>
          <p:spPr>
            <a:xfrm>
              <a:off x="909092" y="1972515"/>
              <a:ext cx="1924351" cy="1924351"/>
            </a:xfrm>
            <a:prstGeom prst="rect">
              <a:avLst/>
            </a:prstGeom>
            <a:noFill/>
            <a:ln>
              <a:noFill/>
            </a:ln>
          </p:spPr>
        </p:pic>
        <p:pic>
          <p:nvPicPr>
            <p:cNvPr descr="컴퓨터 아이콘 컴퓨터 소프트웨어 문서, 분류 및 라벨링, 기타, 직사각형 png | PNGEgg" id="427" name="Google Shape;427;p30"/>
            <p:cNvPicPr preferRelativeResize="0"/>
            <p:nvPr/>
          </p:nvPicPr>
          <p:blipFill rotWithShape="1">
            <a:blip r:embed="rId6">
              <a:alphaModFix/>
            </a:blip>
            <a:srcRect b="0" l="0" r="0" t="0"/>
            <a:stretch/>
          </p:blipFill>
          <p:spPr>
            <a:xfrm>
              <a:off x="4533993" y="1757363"/>
              <a:ext cx="3124014" cy="3124014"/>
            </a:xfrm>
            <a:prstGeom prst="rect">
              <a:avLst/>
            </a:prstGeom>
            <a:noFill/>
            <a:ln>
              <a:noFill/>
            </a:ln>
          </p:spPr>
        </p:pic>
        <p:pic>
          <p:nvPicPr>
            <p:cNvPr descr="컴퓨터 아이콘 시스템 관리자, 관리자 아이콘, 다른 사람, 실루엣, 바탕 화면 배경 화면 png | PNGWing" id="428" name="Google Shape;428;p30"/>
            <p:cNvPicPr preferRelativeResize="0"/>
            <p:nvPr/>
          </p:nvPicPr>
          <p:blipFill rotWithShape="1">
            <a:blip r:embed="rId7">
              <a:alphaModFix/>
            </a:blip>
            <a:srcRect b="0" l="0" r="0" t="0"/>
            <a:stretch/>
          </p:blipFill>
          <p:spPr>
            <a:xfrm>
              <a:off x="8665487" y="1972515"/>
              <a:ext cx="2431751" cy="2590030"/>
            </a:xfrm>
            <a:prstGeom prst="rect">
              <a:avLst/>
            </a:prstGeom>
            <a:noFill/>
            <a:ln>
              <a:noFill/>
            </a:ln>
          </p:spPr>
        </p:pic>
        <p:pic>
          <p:nvPicPr>
            <p:cNvPr descr="알림 아이콘 PNG 이미지 | PNGWing" id="429" name="Google Shape;429;p30"/>
            <p:cNvPicPr preferRelativeResize="0"/>
            <p:nvPr/>
          </p:nvPicPr>
          <p:blipFill rotWithShape="1">
            <a:blip r:embed="rId8">
              <a:alphaModFix/>
            </a:blip>
            <a:srcRect b="0" l="0" r="0" t="0"/>
            <a:stretch/>
          </p:blipFill>
          <p:spPr>
            <a:xfrm>
              <a:off x="10231583" y="1972515"/>
              <a:ext cx="1182567" cy="1195295"/>
            </a:xfrm>
            <a:prstGeom prst="rect">
              <a:avLst/>
            </a:prstGeom>
            <a:noFill/>
            <a:ln>
              <a:noFill/>
            </a:ln>
          </p:spPr>
        </p:pic>
      </p:grpSp>
      <p:sp>
        <p:nvSpPr>
          <p:cNvPr id="430" name="Google Shape;430;p30"/>
          <p:cNvSpPr/>
          <p:nvPr/>
        </p:nvSpPr>
        <p:spPr>
          <a:xfrm>
            <a:off x="4141527" y="3686783"/>
            <a:ext cx="693071" cy="554477"/>
          </a:xfrm>
          <a:prstGeom prst="rightArrow">
            <a:avLst>
              <a:gd fmla="val 50000" name="adj1"/>
              <a:gd fmla="val 50000" name="adj2"/>
            </a:avLst>
          </a:prstGeom>
          <a:solidFill>
            <a:srgbClr val="767171"/>
          </a:solidFill>
          <a:ln cap="flat" cmpd="sng" w="12700">
            <a:solidFill>
              <a:srgbClr val="76717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31" name="Google Shape;431;p30"/>
          <p:cNvSpPr/>
          <p:nvPr/>
        </p:nvSpPr>
        <p:spPr>
          <a:xfrm>
            <a:off x="8204924" y="3686783"/>
            <a:ext cx="693071" cy="554477"/>
          </a:xfrm>
          <a:prstGeom prst="rightArrow">
            <a:avLst>
              <a:gd fmla="val 50000" name="adj1"/>
              <a:gd fmla="val 50000" name="adj2"/>
            </a:avLst>
          </a:prstGeom>
          <a:solidFill>
            <a:srgbClr val="767171"/>
          </a:solidFill>
          <a:ln cap="flat" cmpd="sng" w="12700">
            <a:solidFill>
              <a:srgbClr val="76717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07" name="Google Shape;107;p4"/>
          <p:cNvSpPr txBox="1"/>
          <p:nvPr/>
        </p:nvSpPr>
        <p:spPr>
          <a:xfrm>
            <a:off x="430429" y="166011"/>
            <a:ext cx="367540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Introduction</a:t>
            </a:r>
            <a:endParaRPr b="1" i="0" sz="4000" u="none" cap="none" strike="noStrike">
              <a:solidFill>
                <a:srgbClr val="CFB991"/>
              </a:solidFill>
              <a:latin typeface="Malgun Gothic"/>
              <a:ea typeface="Malgun Gothic"/>
              <a:cs typeface="Malgun Gothic"/>
              <a:sym typeface="Malgun Gothic"/>
            </a:endParaRPr>
          </a:p>
        </p:txBody>
      </p:sp>
      <p:sp>
        <p:nvSpPr>
          <p:cNvPr id="108" name="Google Shape;108;p4"/>
          <p:cNvSpPr txBox="1"/>
          <p:nvPr/>
        </p:nvSpPr>
        <p:spPr>
          <a:xfrm>
            <a:off x="628115" y="1384063"/>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Footprint</a:t>
            </a:r>
            <a:endParaRPr b="1" i="0" sz="2400" u="none" cap="none" strike="noStrike">
              <a:solidFill>
                <a:srgbClr val="757070"/>
              </a:solidFill>
              <a:latin typeface="Malgun Gothic"/>
              <a:ea typeface="Malgun Gothic"/>
              <a:cs typeface="Malgun Gothic"/>
              <a:sym typeface="Malgun Gothic"/>
            </a:endParaRPr>
          </a:p>
        </p:txBody>
      </p:sp>
      <p:grpSp>
        <p:nvGrpSpPr>
          <p:cNvPr id="109" name="Google Shape;109;p4"/>
          <p:cNvGrpSpPr/>
          <p:nvPr/>
        </p:nvGrpSpPr>
        <p:grpSpPr>
          <a:xfrm>
            <a:off x="628115" y="4142728"/>
            <a:ext cx="11001843" cy="166904"/>
            <a:chOff x="555419" y="5293959"/>
            <a:chExt cx="11001843" cy="166904"/>
          </a:xfrm>
        </p:grpSpPr>
        <p:grpSp>
          <p:nvGrpSpPr>
            <p:cNvPr id="110" name="Google Shape;110;p4"/>
            <p:cNvGrpSpPr/>
            <p:nvPr/>
          </p:nvGrpSpPr>
          <p:grpSpPr>
            <a:xfrm>
              <a:off x="555419" y="5293959"/>
              <a:ext cx="11001843" cy="158638"/>
              <a:chOff x="555419" y="5293959"/>
              <a:chExt cx="11001843" cy="158638"/>
            </a:xfrm>
          </p:grpSpPr>
          <p:cxnSp>
            <p:nvCxnSpPr>
              <p:cNvPr id="111" name="Google Shape;111;p4"/>
              <p:cNvCxnSpPr/>
              <p:nvPr/>
            </p:nvCxnSpPr>
            <p:spPr>
              <a:xfrm>
                <a:off x="628115" y="5373278"/>
                <a:ext cx="10929147" cy="0"/>
              </a:xfrm>
              <a:prstGeom prst="straightConnector1">
                <a:avLst/>
              </a:prstGeom>
              <a:noFill/>
              <a:ln cap="flat" cmpd="sng" w="38100">
                <a:solidFill>
                  <a:srgbClr val="CFB991"/>
                </a:solidFill>
                <a:prstDash val="solid"/>
                <a:miter lim="800000"/>
                <a:headEnd len="sm" w="sm" type="none"/>
                <a:tailEnd len="med" w="med" type="triangle"/>
              </a:ln>
            </p:spPr>
          </p:cxnSp>
          <p:sp>
            <p:nvSpPr>
              <p:cNvPr id="112" name="Google Shape;112;p4"/>
              <p:cNvSpPr/>
              <p:nvPr/>
            </p:nvSpPr>
            <p:spPr>
              <a:xfrm>
                <a:off x="555419" y="5293959"/>
                <a:ext cx="158638" cy="158638"/>
              </a:xfrm>
              <a:prstGeom prst="ellipse">
                <a:avLst/>
              </a:prstGeom>
              <a:solidFill>
                <a:schemeClr val="dk1"/>
              </a:solidFill>
              <a:ln cap="flat" cmpd="sng" w="57150">
                <a:solidFill>
                  <a:srgbClr val="CFB9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sp>
          <p:nvSpPr>
            <p:cNvPr id="113" name="Google Shape;113;p4"/>
            <p:cNvSpPr/>
            <p:nvPr/>
          </p:nvSpPr>
          <p:spPr>
            <a:xfrm>
              <a:off x="2687448" y="5302225"/>
              <a:ext cx="158638" cy="158638"/>
            </a:xfrm>
            <a:prstGeom prst="ellipse">
              <a:avLst/>
            </a:prstGeom>
            <a:solidFill>
              <a:schemeClr val="dk1"/>
            </a:solidFill>
            <a:ln cap="flat" cmpd="sng" w="57150">
              <a:solidFill>
                <a:srgbClr val="CFB9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cxnSp>
        <p:nvCxnSpPr>
          <p:cNvPr id="114" name="Google Shape;114;p4"/>
          <p:cNvCxnSpPr>
            <a:stCxn id="112" idx="0"/>
            <a:endCxn id="115" idx="1"/>
          </p:cNvCxnSpPr>
          <p:nvPr/>
        </p:nvCxnSpPr>
        <p:spPr>
          <a:xfrm rot="-5400000">
            <a:off x="7084" y="3363178"/>
            <a:ext cx="1479900" cy="79200"/>
          </a:xfrm>
          <a:prstGeom prst="bentConnector2">
            <a:avLst/>
          </a:prstGeom>
          <a:noFill/>
          <a:ln cap="flat" cmpd="sng" w="38100">
            <a:solidFill>
              <a:srgbClr val="CFB991"/>
            </a:solidFill>
            <a:prstDash val="solid"/>
            <a:miter lim="800000"/>
            <a:headEnd len="sm" w="sm" type="none"/>
            <a:tailEnd len="sm" w="sm" type="none"/>
          </a:ln>
        </p:spPr>
      </p:cxnSp>
      <p:cxnSp>
        <p:nvCxnSpPr>
          <p:cNvPr id="116" name="Google Shape;116;p4"/>
          <p:cNvCxnSpPr>
            <a:stCxn id="113" idx="4"/>
          </p:cNvCxnSpPr>
          <p:nvPr/>
        </p:nvCxnSpPr>
        <p:spPr>
          <a:xfrm flipH="1" rot="-5400000">
            <a:off x="2144513" y="5004582"/>
            <a:ext cx="1469100" cy="79200"/>
          </a:xfrm>
          <a:prstGeom prst="bentConnector3">
            <a:avLst>
              <a:gd fmla="val 100689" name="adj1"/>
            </a:avLst>
          </a:prstGeom>
          <a:noFill/>
          <a:ln cap="flat" cmpd="sng" w="38100">
            <a:solidFill>
              <a:srgbClr val="CFB991"/>
            </a:solidFill>
            <a:prstDash val="solid"/>
            <a:miter lim="800000"/>
            <a:headEnd len="sm" w="sm" type="none"/>
            <a:tailEnd len="sm" w="sm" type="none"/>
          </a:ln>
        </p:spPr>
      </p:cxnSp>
      <p:grpSp>
        <p:nvGrpSpPr>
          <p:cNvPr id="117" name="Google Shape;117;p4"/>
          <p:cNvGrpSpPr/>
          <p:nvPr/>
        </p:nvGrpSpPr>
        <p:grpSpPr>
          <a:xfrm>
            <a:off x="2996906" y="4316057"/>
            <a:ext cx="3099093" cy="1070628"/>
            <a:chOff x="786753" y="2599098"/>
            <a:chExt cx="2275864" cy="1070628"/>
          </a:xfrm>
        </p:grpSpPr>
        <p:sp>
          <p:nvSpPr>
            <p:cNvPr id="118" name="Google Shape;118;p4"/>
            <p:cNvSpPr txBox="1"/>
            <p:nvPr/>
          </p:nvSpPr>
          <p:spPr>
            <a:xfrm>
              <a:off x="940770" y="3023395"/>
              <a:ext cx="2121847" cy="64633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200"/>
                <a:buFont typeface="Malgun Gothic"/>
                <a:buChar char="-"/>
              </a:pPr>
              <a:r>
                <a:rPr b="0" i="0" lang="en-US" sz="1200" u="none" cap="none" strike="noStrike">
                  <a:solidFill>
                    <a:schemeClr val="dk1"/>
                  </a:solidFill>
                  <a:latin typeface="Malgun Gothic"/>
                  <a:ea typeface="Malgun Gothic"/>
                  <a:cs typeface="Malgun Gothic"/>
                  <a:sym typeface="Malgun Gothic"/>
                </a:rPr>
                <a:t>  Mid paper submission</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200"/>
                <a:buFont typeface="Malgun Gothic"/>
                <a:buChar char="-"/>
              </a:pPr>
              <a:r>
                <a:rPr b="0" i="0" lang="en-US" sz="1200" u="none" cap="none" strike="noStrike">
                  <a:solidFill>
                    <a:schemeClr val="dk1"/>
                  </a:solidFill>
                  <a:latin typeface="Malgun Gothic"/>
                  <a:ea typeface="Malgun Gothic"/>
                  <a:cs typeface="Malgun Gothic"/>
                  <a:sym typeface="Malgun Gothic"/>
                </a:rPr>
                <a:t>Development environment setting</a:t>
              </a:r>
              <a:endParaRPr b="0" i="0" sz="1800" u="none" cap="none" strike="noStrike">
                <a:solidFill>
                  <a:schemeClr val="dk1"/>
                </a:solidFill>
                <a:latin typeface="Malgun Gothic"/>
                <a:ea typeface="Malgun Gothic"/>
                <a:cs typeface="Malgun Gothic"/>
                <a:sym typeface="Malgun Gothic"/>
              </a:endParaRPr>
            </a:p>
          </p:txBody>
        </p:sp>
        <p:sp>
          <p:nvSpPr>
            <p:cNvPr id="119" name="Google Shape;119;p4"/>
            <p:cNvSpPr txBox="1"/>
            <p:nvPr/>
          </p:nvSpPr>
          <p:spPr>
            <a:xfrm>
              <a:off x="786753" y="2599098"/>
              <a:ext cx="212184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Malgun Gothic"/>
                  <a:ea typeface="Malgun Gothic"/>
                  <a:cs typeface="Malgun Gothic"/>
                  <a:sym typeface="Malgun Gothic"/>
                </a:rPr>
                <a:t>Mid presentation</a:t>
              </a:r>
              <a:endParaRPr b="0" i="0" sz="1400" u="none" cap="none" strike="noStrike">
                <a:solidFill>
                  <a:srgbClr val="000000"/>
                </a:solidFill>
                <a:latin typeface="Arial"/>
                <a:ea typeface="Arial"/>
                <a:cs typeface="Arial"/>
                <a:sym typeface="Arial"/>
              </a:endParaRPr>
            </a:p>
          </p:txBody>
        </p:sp>
      </p:grpSp>
      <p:sp>
        <p:nvSpPr>
          <p:cNvPr id="120" name="Google Shape;120;p4"/>
          <p:cNvSpPr/>
          <p:nvPr/>
        </p:nvSpPr>
        <p:spPr>
          <a:xfrm>
            <a:off x="5039436" y="4142728"/>
            <a:ext cx="158638" cy="158638"/>
          </a:xfrm>
          <a:prstGeom prst="ellipse">
            <a:avLst/>
          </a:prstGeom>
          <a:solidFill>
            <a:schemeClr val="dk1"/>
          </a:solidFill>
          <a:ln cap="flat" cmpd="sng" w="57150">
            <a:solidFill>
              <a:srgbClr val="CFB9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cxnSp>
        <p:nvCxnSpPr>
          <p:cNvPr id="121" name="Google Shape;121;p4"/>
          <p:cNvCxnSpPr>
            <a:endCxn id="122" idx="1"/>
          </p:cNvCxnSpPr>
          <p:nvPr/>
        </p:nvCxnSpPr>
        <p:spPr>
          <a:xfrm rot="-5400000">
            <a:off x="4418524" y="3328643"/>
            <a:ext cx="1479900" cy="79200"/>
          </a:xfrm>
          <a:prstGeom prst="bentConnector2">
            <a:avLst/>
          </a:prstGeom>
          <a:noFill/>
          <a:ln cap="flat" cmpd="sng" w="38100">
            <a:solidFill>
              <a:srgbClr val="CFB991"/>
            </a:solidFill>
            <a:prstDash val="solid"/>
            <a:miter lim="800000"/>
            <a:headEnd len="sm" w="sm" type="none"/>
            <a:tailEnd len="sm" w="sm" type="none"/>
          </a:ln>
        </p:spPr>
      </p:cxnSp>
      <p:sp>
        <p:nvSpPr>
          <p:cNvPr id="123" name="Google Shape;123;p4"/>
          <p:cNvSpPr/>
          <p:nvPr/>
        </p:nvSpPr>
        <p:spPr>
          <a:xfrm>
            <a:off x="7248018" y="4142728"/>
            <a:ext cx="158638" cy="158638"/>
          </a:xfrm>
          <a:prstGeom prst="ellipse">
            <a:avLst/>
          </a:prstGeom>
          <a:solidFill>
            <a:schemeClr val="dk1"/>
          </a:solidFill>
          <a:ln cap="flat" cmpd="sng" w="57150">
            <a:solidFill>
              <a:srgbClr val="CFB9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cxnSp>
        <p:nvCxnSpPr>
          <p:cNvPr id="124" name="Google Shape;124;p4"/>
          <p:cNvCxnSpPr/>
          <p:nvPr/>
        </p:nvCxnSpPr>
        <p:spPr>
          <a:xfrm flipH="1" rot="-5400000">
            <a:off x="6642670" y="5011007"/>
            <a:ext cx="1469100" cy="79200"/>
          </a:xfrm>
          <a:prstGeom prst="bentConnector3">
            <a:avLst>
              <a:gd fmla="val 100689" name="adj1"/>
            </a:avLst>
          </a:prstGeom>
          <a:noFill/>
          <a:ln cap="flat" cmpd="sng" w="38100">
            <a:solidFill>
              <a:srgbClr val="CFB991"/>
            </a:solidFill>
            <a:prstDash val="solid"/>
            <a:miter lim="800000"/>
            <a:headEnd len="sm" w="sm" type="none"/>
            <a:tailEnd len="sm" w="sm" type="none"/>
          </a:ln>
        </p:spPr>
      </p:cxnSp>
      <p:grpSp>
        <p:nvGrpSpPr>
          <p:cNvPr id="125" name="Google Shape;125;p4"/>
          <p:cNvGrpSpPr/>
          <p:nvPr/>
        </p:nvGrpSpPr>
        <p:grpSpPr>
          <a:xfrm>
            <a:off x="7495063" y="4322483"/>
            <a:ext cx="4134895" cy="1618200"/>
            <a:chOff x="786753" y="2599098"/>
            <a:chExt cx="3072461" cy="1618200"/>
          </a:xfrm>
        </p:grpSpPr>
        <p:sp>
          <p:nvSpPr>
            <p:cNvPr id="126" name="Google Shape;126;p4"/>
            <p:cNvSpPr txBox="1"/>
            <p:nvPr/>
          </p:nvSpPr>
          <p:spPr>
            <a:xfrm>
              <a:off x="863761" y="3016969"/>
              <a:ext cx="2995453"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200"/>
                <a:buFont typeface="Malgun Gothic"/>
                <a:buChar char="-"/>
              </a:pPr>
              <a:r>
                <a:rPr b="0" i="0" lang="en-US" sz="1200" u="none" cap="none" strike="noStrike">
                  <a:solidFill>
                    <a:schemeClr val="dk1"/>
                  </a:solidFill>
                  <a:latin typeface="Malgun Gothic"/>
                  <a:ea typeface="Malgun Gothic"/>
                  <a:cs typeface="Malgun Gothic"/>
                  <a:sym typeface="Malgun Gothic"/>
                </a:rPr>
                <a:t>  Using Dark net &amp; YOLOv3 for model</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200"/>
                <a:buFont typeface="Malgun Gothic"/>
                <a:buChar char="-"/>
              </a:pPr>
              <a:r>
                <a:rPr b="0" i="0" lang="en-US" sz="1200" u="none" cap="none" strike="noStrike">
                  <a:solidFill>
                    <a:srgbClr val="000000"/>
                  </a:solidFill>
                  <a:latin typeface="Malgun Gothic"/>
                  <a:ea typeface="Malgun Gothic"/>
                  <a:cs typeface="Malgun Gothic"/>
                  <a:sym typeface="Malgun Gothic"/>
                </a:rPr>
                <a:t>Testing by combining, reducing, and increasing datasets</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200"/>
                <a:buFont typeface="Malgun Gothic"/>
                <a:buChar char="-"/>
              </a:pPr>
              <a:r>
                <a:rPr b="0" i="0" lang="en-US" sz="1200" u="none" cap="none" strike="noStrike">
                  <a:solidFill>
                    <a:srgbClr val="000000"/>
                  </a:solidFill>
                  <a:latin typeface="Malgun Gothic"/>
                  <a:ea typeface="Malgun Gothic"/>
                  <a:cs typeface="Malgun Gothic"/>
                  <a:sym typeface="Malgun Gothic"/>
                </a:rPr>
                <a:t>Model performance test while modifying the layer.</a:t>
              </a:r>
              <a:endParaRPr b="0" i="0" sz="1800" u="none" cap="none" strike="noStrike">
                <a:solidFill>
                  <a:schemeClr val="dk1"/>
                </a:solidFill>
                <a:latin typeface="Malgun Gothic"/>
                <a:ea typeface="Malgun Gothic"/>
                <a:cs typeface="Malgun Gothic"/>
                <a:sym typeface="Malgun Gothic"/>
              </a:endParaRPr>
            </a:p>
          </p:txBody>
        </p:sp>
        <p:sp>
          <p:nvSpPr>
            <p:cNvPr id="127" name="Google Shape;127;p4"/>
            <p:cNvSpPr txBox="1"/>
            <p:nvPr/>
          </p:nvSpPr>
          <p:spPr>
            <a:xfrm>
              <a:off x="786753" y="2599098"/>
              <a:ext cx="212184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Malgun Gothic"/>
                  <a:ea typeface="Malgun Gothic"/>
                  <a:cs typeface="Malgun Gothic"/>
                  <a:sym typeface="Malgun Gothic"/>
                </a:rPr>
                <a:t>Model design and test</a:t>
              </a:r>
              <a:endParaRPr b="0" i="0" sz="1400" u="none" cap="none" strike="noStrike">
                <a:solidFill>
                  <a:srgbClr val="000000"/>
                </a:solidFill>
                <a:latin typeface="Arial"/>
                <a:ea typeface="Arial"/>
                <a:cs typeface="Arial"/>
                <a:sym typeface="Arial"/>
              </a:endParaRPr>
            </a:p>
          </p:txBody>
        </p:sp>
      </p:grpSp>
      <p:sp>
        <p:nvSpPr>
          <p:cNvPr id="128" name="Google Shape;128;p4"/>
          <p:cNvSpPr/>
          <p:nvPr/>
        </p:nvSpPr>
        <p:spPr>
          <a:xfrm>
            <a:off x="9537593" y="4125543"/>
            <a:ext cx="158638" cy="158638"/>
          </a:xfrm>
          <a:prstGeom prst="ellipse">
            <a:avLst/>
          </a:prstGeom>
          <a:solidFill>
            <a:schemeClr val="dk1"/>
          </a:solidFill>
          <a:ln cap="flat" cmpd="sng" w="57150">
            <a:solidFill>
              <a:srgbClr val="CFB9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29" name="Google Shape;129;p4"/>
          <p:cNvGrpSpPr/>
          <p:nvPr/>
        </p:nvGrpSpPr>
        <p:grpSpPr>
          <a:xfrm>
            <a:off x="9755662" y="2399098"/>
            <a:ext cx="2648291" cy="741036"/>
            <a:chOff x="9755662" y="2399098"/>
            <a:chExt cx="2648291" cy="741036"/>
          </a:xfrm>
        </p:grpSpPr>
        <p:sp>
          <p:nvSpPr>
            <p:cNvPr id="130" name="Google Shape;130;p4"/>
            <p:cNvSpPr txBox="1"/>
            <p:nvPr/>
          </p:nvSpPr>
          <p:spPr>
            <a:xfrm>
              <a:off x="9783067" y="2399098"/>
              <a:ext cx="218690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Malgun Gothic"/>
                  <a:ea typeface="Malgun Gothic"/>
                  <a:cs typeface="Malgun Gothic"/>
                  <a:sym typeface="Malgun Gothic"/>
                </a:rPr>
                <a:t>Final presentation</a:t>
              </a:r>
              <a:endParaRPr b="0" i="0" sz="1400" u="none" cap="none" strike="noStrike">
                <a:solidFill>
                  <a:srgbClr val="000000"/>
                </a:solidFill>
                <a:latin typeface="Arial"/>
                <a:ea typeface="Arial"/>
                <a:cs typeface="Arial"/>
                <a:sym typeface="Arial"/>
              </a:endParaRPr>
            </a:p>
          </p:txBody>
        </p:sp>
        <p:sp>
          <p:nvSpPr>
            <p:cNvPr id="131" name="Google Shape;131;p4"/>
            <p:cNvSpPr txBox="1"/>
            <p:nvPr/>
          </p:nvSpPr>
          <p:spPr>
            <a:xfrm>
              <a:off x="9755662" y="2863135"/>
              <a:ext cx="2648291" cy="27699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200"/>
                <a:buFont typeface="Malgun Gothic"/>
                <a:buChar char="-"/>
              </a:pPr>
              <a:r>
                <a:rPr b="0" i="0" lang="en-US" sz="1200" u="none" cap="none" strike="noStrike">
                  <a:solidFill>
                    <a:schemeClr val="dk1"/>
                  </a:solidFill>
                  <a:latin typeface="Malgun Gothic"/>
                  <a:ea typeface="Malgun Gothic"/>
                  <a:cs typeface="Malgun Gothic"/>
                  <a:sym typeface="Malgun Gothic"/>
                </a:rPr>
                <a:t>  Final paper submission</a:t>
              </a:r>
              <a:endParaRPr b="0" i="0" sz="1400" u="none" cap="none" strike="noStrike">
                <a:solidFill>
                  <a:srgbClr val="000000"/>
                </a:solidFill>
                <a:latin typeface="Arial"/>
                <a:ea typeface="Arial"/>
                <a:cs typeface="Arial"/>
                <a:sym typeface="Arial"/>
              </a:endParaRPr>
            </a:p>
          </p:txBody>
        </p:sp>
      </p:grpSp>
      <p:grpSp>
        <p:nvGrpSpPr>
          <p:cNvPr id="132" name="Google Shape;132;p4"/>
          <p:cNvGrpSpPr/>
          <p:nvPr/>
        </p:nvGrpSpPr>
        <p:grpSpPr>
          <a:xfrm>
            <a:off x="5198074" y="2443627"/>
            <a:ext cx="2735127" cy="1353444"/>
            <a:chOff x="5198074" y="2443627"/>
            <a:chExt cx="2735127" cy="1353444"/>
          </a:xfrm>
        </p:grpSpPr>
        <p:sp>
          <p:nvSpPr>
            <p:cNvPr id="122" name="Google Shape;122;p4"/>
            <p:cNvSpPr txBox="1"/>
            <p:nvPr/>
          </p:nvSpPr>
          <p:spPr>
            <a:xfrm>
              <a:off x="5198074" y="2443627"/>
              <a:ext cx="181937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Malgun Gothic"/>
                  <a:ea typeface="Malgun Gothic"/>
                  <a:cs typeface="Malgun Gothic"/>
                  <a:sym typeface="Malgun Gothic"/>
                </a:rPr>
                <a:t>Data labeling</a:t>
              </a:r>
              <a:endParaRPr b="0" i="0" sz="1400" u="none" cap="none" strike="noStrike">
                <a:solidFill>
                  <a:srgbClr val="000000"/>
                </a:solidFill>
                <a:latin typeface="Arial"/>
                <a:ea typeface="Arial"/>
                <a:cs typeface="Arial"/>
                <a:sym typeface="Arial"/>
              </a:endParaRPr>
            </a:p>
          </p:txBody>
        </p:sp>
        <p:sp>
          <p:nvSpPr>
            <p:cNvPr id="133" name="Google Shape;133;p4"/>
            <p:cNvSpPr txBox="1"/>
            <p:nvPr/>
          </p:nvSpPr>
          <p:spPr>
            <a:xfrm>
              <a:off x="5284910" y="2966074"/>
              <a:ext cx="2648291" cy="83099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200"/>
                <a:buFont typeface="Malgun Gothic"/>
                <a:buChar char="-"/>
              </a:pPr>
              <a:r>
                <a:rPr b="0" i="0" lang="en-US" sz="1200" u="none" cap="none" strike="noStrike">
                  <a:solidFill>
                    <a:schemeClr val="dk1"/>
                  </a:solidFill>
                  <a:latin typeface="Malgun Gothic"/>
                  <a:ea typeface="Malgun Gothic"/>
                  <a:cs typeface="Malgun Gothic"/>
                  <a:sym typeface="Malgun Gothic"/>
                </a:rPr>
                <a:t>  Collecting data</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200"/>
                <a:buFont typeface="Malgun Gothic"/>
                <a:buChar char="-"/>
              </a:pPr>
              <a:r>
                <a:rPr b="0" i="0" lang="en-US" sz="1200" u="none" cap="none" strike="noStrike">
                  <a:solidFill>
                    <a:schemeClr val="dk1"/>
                  </a:solidFill>
                  <a:latin typeface="Malgun Gothic"/>
                  <a:ea typeface="Malgun Gothic"/>
                  <a:cs typeface="Malgun Gothic"/>
                  <a:sym typeface="Malgun Gothic"/>
                </a:rPr>
                <a:t>Data labeling with Roboflow</a:t>
              </a:r>
              <a:endParaRPr b="0" i="0" sz="1200" u="none" cap="none" strike="noStrike">
                <a:solidFill>
                  <a:schemeClr val="dk1"/>
                </a:solidFill>
                <a:latin typeface="Malgun Gothic"/>
                <a:ea typeface="Malgun Gothic"/>
                <a:cs typeface="Malgun Gothic"/>
                <a:sym typeface="Malgun Gothic"/>
              </a:endParaRPr>
            </a:p>
            <a:p>
              <a:pPr indent="-209550" lvl="0" marL="285750" marR="0" rtl="0" algn="l">
                <a:lnSpc>
                  <a:spcPct val="100000"/>
                </a:lnSpc>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p:txBody>
        </p:sp>
      </p:grpSp>
      <p:grpSp>
        <p:nvGrpSpPr>
          <p:cNvPr id="134" name="Google Shape;134;p4"/>
          <p:cNvGrpSpPr/>
          <p:nvPr/>
        </p:nvGrpSpPr>
        <p:grpSpPr>
          <a:xfrm>
            <a:off x="786753" y="2478187"/>
            <a:ext cx="3216116" cy="1656276"/>
            <a:chOff x="786753" y="2478187"/>
            <a:chExt cx="3216116" cy="1656276"/>
          </a:xfrm>
        </p:grpSpPr>
        <p:sp>
          <p:nvSpPr>
            <p:cNvPr id="115" name="Google Shape;115;p4"/>
            <p:cNvSpPr txBox="1"/>
            <p:nvPr/>
          </p:nvSpPr>
          <p:spPr>
            <a:xfrm>
              <a:off x="786753" y="2478187"/>
              <a:ext cx="181937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Malgun Gothic"/>
                  <a:ea typeface="Malgun Gothic"/>
                  <a:cs typeface="Malgun Gothic"/>
                  <a:sym typeface="Malgun Gothic"/>
                </a:rPr>
                <a:t>Start research</a:t>
              </a:r>
              <a:endParaRPr b="0" i="0" sz="1400" u="none" cap="none" strike="noStrike">
                <a:solidFill>
                  <a:srgbClr val="000000"/>
                </a:solidFill>
                <a:latin typeface="Arial"/>
                <a:ea typeface="Arial"/>
                <a:cs typeface="Arial"/>
                <a:sym typeface="Arial"/>
              </a:endParaRPr>
            </a:p>
          </p:txBody>
        </p:sp>
        <p:sp>
          <p:nvSpPr>
            <p:cNvPr id="135" name="Google Shape;135;p4"/>
            <p:cNvSpPr txBox="1"/>
            <p:nvPr/>
          </p:nvSpPr>
          <p:spPr>
            <a:xfrm>
              <a:off x="873589" y="2934134"/>
              <a:ext cx="3129280" cy="12003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200"/>
                <a:buFont typeface="Malgun Gothic"/>
                <a:buChar char="-"/>
              </a:pPr>
              <a:r>
                <a:rPr b="0" i="0" lang="en-US" sz="1200" u="none" cap="none" strike="noStrike">
                  <a:solidFill>
                    <a:schemeClr val="dk1"/>
                  </a:solidFill>
                  <a:latin typeface="Malgun Gothic"/>
                  <a:ea typeface="Malgun Gothic"/>
                  <a:cs typeface="Malgun Gothic"/>
                  <a:sym typeface="Malgun Gothic"/>
                </a:rPr>
                <a:t>  Brainstorming and Select a topic</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200"/>
                <a:buFont typeface="Malgun Gothic"/>
                <a:buChar char="-"/>
              </a:pPr>
              <a:r>
                <a:rPr b="0" i="0" lang="en-US" sz="1200" u="none" cap="none" strike="noStrike">
                  <a:solidFill>
                    <a:schemeClr val="dk1"/>
                  </a:solidFill>
                  <a:latin typeface="Malgun Gothic"/>
                  <a:ea typeface="Malgun Gothic"/>
                  <a:cs typeface="Malgun Gothic"/>
                  <a:sym typeface="Malgun Gothic"/>
                </a:rPr>
                <a:t>Finding related papers and materials</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1200"/>
                <a:buFont typeface="Malgun Gothic"/>
                <a:buChar char="-"/>
              </a:pPr>
              <a:r>
                <a:rPr b="0" i="0" lang="en-US" sz="1200" u="none" cap="none" strike="noStrike">
                  <a:solidFill>
                    <a:schemeClr val="dk1"/>
                  </a:solidFill>
                  <a:latin typeface="Malgun Gothic"/>
                  <a:ea typeface="Malgun Gothic"/>
                  <a:cs typeface="Malgun Gothic"/>
                  <a:sym typeface="Malgun Gothic"/>
                </a:rPr>
                <a:t>Drafting paper</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chemeClr val="dk1"/>
                </a:buClr>
                <a:buSzPts val="1200"/>
                <a:buFont typeface="Malgun Gothic"/>
                <a:buNone/>
              </a:pPr>
              <a:r>
                <a:t/>
              </a:r>
              <a:endParaRPr b="0" i="0" sz="1200" u="none" cap="none" strike="noStrike">
                <a:solidFill>
                  <a:schemeClr val="dk1"/>
                </a:solidFill>
                <a:latin typeface="Malgun Gothic"/>
                <a:ea typeface="Malgun Gothic"/>
                <a:cs typeface="Malgun Gothic"/>
                <a:sym typeface="Malgun Gothic"/>
              </a:endParaRPr>
            </a:p>
          </p:txBody>
        </p:sp>
      </p:grpSp>
      <p:cxnSp>
        <p:nvCxnSpPr>
          <p:cNvPr id="136" name="Google Shape;136;p4"/>
          <p:cNvCxnSpPr/>
          <p:nvPr/>
        </p:nvCxnSpPr>
        <p:spPr>
          <a:xfrm rot="-5400000">
            <a:off x="8906618" y="3341959"/>
            <a:ext cx="1479900" cy="79200"/>
          </a:xfrm>
          <a:prstGeom prst="bentConnector2">
            <a:avLst/>
          </a:prstGeom>
          <a:noFill/>
          <a:ln cap="flat" cmpd="sng" w="38100">
            <a:solidFill>
              <a:srgbClr val="CFB99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1"/>
          <p:cNvSpPr/>
          <p:nvPr/>
        </p:nvSpPr>
        <p:spPr>
          <a:xfrm>
            <a:off x="0" y="0"/>
            <a:ext cx="12192000" cy="4087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437" name="Google Shape;437;p31"/>
          <p:cNvSpPr txBox="1"/>
          <p:nvPr>
            <p:ph type="ctrTitle"/>
          </p:nvPr>
        </p:nvSpPr>
        <p:spPr>
          <a:xfrm>
            <a:off x="183776" y="2577072"/>
            <a:ext cx="11824447" cy="109845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CFB991"/>
              </a:buClr>
              <a:buSzPts val="6000"/>
              <a:buFont typeface="Malgun Gothic"/>
              <a:buNone/>
            </a:pPr>
            <a:r>
              <a:rPr b="1" lang="en-US" u="none" cap="none" strike="noStrike">
                <a:solidFill>
                  <a:srgbClr val="CFB991"/>
                </a:solidFill>
              </a:rPr>
              <a:t>Thank you</a:t>
            </a:r>
            <a:endParaRPr>
              <a:solidFill>
                <a:srgbClr val="CFB991"/>
              </a:solidFill>
            </a:endParaRPr>
          </a:p>
        </p:txBody>
      </p:sp>
      <p:pic>
        <p:nvPicPr>
          <p:cNvPr descr="COVID19 Datahub" id="438" name="Google Shape;438;p31"/>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2"/>
          <p:cNvSpPr txBox="1"/>
          <p:nvPr>
            <p:ph type="ctrTitle"/>
          </p:nvPr>
        </p:nvSpPr>
        <p:spPr>
          <a:xfrm>
            <a:off x="183776" y="2577072"/>
            <a:ext cx="11824447" cy="109845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Malgun Gothic"/>
              <a:buNone/>
            </a:pPr>
            <a:r>
              <a:rPr b="1" lang="en-US" u="none" cap="none" strike="noStrike"/>
              <a:t>Q &amp; A</a:t>
            </a:r>
            <a:endParaRPr/>
          </a:p>
        </p:txBody>
      </p:sp>
      <p:pic>
        <p:nvPicPr>
          <p:cNvPr descr="COVID19 Datahub" id="444" name="Google Shape;444;p32"/>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142" name="Google Shape;142;p2"/>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143" name="Google Shape;143;p2"/>
          <p:cNvSpPr txBox="1"/>
          <p:nvPr/>
        </p:nvSpPr>
        <p:spPr>
          <a:xfrm>
            <a:off x="4477870" y="166011"/>
            <a:ext cx="323625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Agenda</a:t>
            </a:r>
            <a:endParaRPr b="1" i="0" sz="4000" u="none" cap="none" strike="noStrike">
              <a:solidFill>
                <a:srgbClr val="CFB991"/>
              </a:solidFill>
              <a:latin typeface="Malgun Gothic"/>
              <a:ea typeface="Malgun Gothic"/>
              <a:cs typeface="Malgun Gothic"/>
              <a:sym typeface="Malgun Gothic"/>
            </a:endParaRPr>
          </a:p>
        </p:txBody>
      </p:sp>
      <p:sp>
        <p:nvSpPr>
          <p:cNvPr id="144" name="Google Shape;144;p2"/>
          <p:cNvSpPr txBox="1"/>
          <p:nvPr/>
        </p:nvSpPr>
        <p:spPr>
          <a:xfrm>
            <a:off x="4619272" y="2162320"/>
            <a:ext cx="4249271" cy="341632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400"/>
              <a:buFont typeface="Malgun Gothic"/>
              <a:buAutoNum type="arabicPeriod"/>
            </a:pPr>
            <a:r>
              <a:rPr b="1" i="0" lang="en-US" sz="2400" u="none" cap="none" strike="noStrike">
                <a:solidFill>
                  <a:schemeClr val="dk1"/>
                </a:solidFill>
                <a:latin typeface="Malgun Gothic"/>
                <a:ea typeface="Malgun Gothic"/>
                <a:cs typeface="Malgun Gothic"/>
                <a:sym typeface="Malgun Gothic"/>
              </a:rPr>
              <a:t>Introduction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Malgun Gothic"/>
                <a:ea typeface="Malgun Gothic"/>
                <a:cs typeface="Malgun Gothic"/>
                <a:sym typeface="Malgun Gothic"/>
              </a:rPr>
              <a:t>2. Literature review</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Malgun Gothic"/>
                <a:ea typeface="Malgun Gothic"/>
                <a:cs typeface="Malgun Gothic"/>
                <a:sym typeface="Malgun Gothic"/>
              </a:rPr>
              <a:t>3. Research method</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Malgun Gothic"/>
                <a:ea typeface="Malgun Gothic"/>
                <a:cs typeface="Malgun Gothic"/>
                <a:sym typeface="Malgun Gothic"/>
              </a:rPr>
              <a:t>4. Experiments</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Malgun Gothic"/>
                <a:ea typeface="Malgun Gothic"/>
                <a:cs typeface="Malgun Gothic"/>
                <a:sym typeface="Malgun Gothic"/>
              </a:rPr>
              <a:t>5. Conclusion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150" name="Google Shape;150;p6"/>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151" name="Google Shape;151;p6"/>
          <p:cNvSpPr txBox="1"/>
          <p:nvPr/>
        </p:nvSpPr>
        <p:spPr>
          <a:xfrm>
            <a:off x="430428" y="166011"/>
            <a:ext cx="485874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Literature review</a:t>
            </a:r>
            <a:endParaRPr b="1" i="0" sz="4000" u="none" cap="none" strike="noStrike">
              <a:solidFill>
                <a:srgbClr val="CFB991"/>
              </a:solidFill>
              <a:latin typeface="Malgun Gothic"/>
              <a:ea typeface="Malgun Gothic"/>
              <a:cs typeface="Malgun Gothic"/>
              <a:sym typeface="Malgun Gothic"/>
            </a:endParaRPr>
          </a:p>
        </p:txBody>
      </p:sp>
      <p:sp>
        <p:nvSpPr>
          <p:cNvPr id="152" name="Google Shape;152;p6"/>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1 of 3</a:t>
            </a:r>
            <a:endParaRPr b="1" i="0" sz="2400" u="none" cap="none" strike="noStrike">
              <a:solidFill>
                <a:srgbClr val="757070"/>
              </a:solidFill>
              <a:latin typeface="Malgun Gothic"/>
              <a:ea typeface="Malgun Gothic"/>
              <a:cs typeface="Malgun Gothic"/>
              <a:sym typeface="Malgun Gothic"/>
            </a:endParaRPr>
          </a:p>
        </p:txBody>
      </p:sp>
      <p:sp>
        <p:nvSpPr>
          <p:cNvPr id="153" name="Google Shape;153;p6"/>
          <p:cNvSpPr txBox="1"/>
          <p:nvPr/>
        </p:nvSpPr>
        <p:spPr>
          <a:xfrm>
            <a:off x="854173" y="2188207"/>
            <a:ext cx="11471620"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Malgun Gothic"/>
                <a:ea typeface="Malgun Gothic"/>
                <a:cs typeface="Malgun Gothic"/>
                <a:sym typeface="Malgun Gothic"/>
              </a:rPr>
              <a:t>This system collects real-time data from UAV [7].</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Malgun Gothic"/>
              <a:buChar char="-"/>
            </a:pPr>
            <a:r>
              <a:rPr b="0" i="0" lang="en-US" sz="1800" u="none" cap="none" strike="noStrike">
                <a:solidFill>
                  <a:srgbClr val="000000"/>
                </a:solidFill>
                <a:latin typeface="Malgun Gothic"/>
                <a:ea typeface="Malgun Gothic"/>
                <a:cs typeface="Malgun Gothic"/>
                <a:sym typeface="Malgun Gothic"/>
              </a:rPr>
              <a:t>This provides on-site utility for damage detection in dangerous or unreachable locations [7].</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Malgun Gothic"/>
                <a:ea typeface="Malgun Gothic"/>
                <a:cs typeface="Malgun Gothic"/>
                <a:sym typeface="Malgun Gothic"/>
              </a:rPr>
              <a:t>However, this requires having access to a pre-trained network and may be difficult to recognize less common types of building damage, such as destruction or stagnant water [8].</a:t>
            </a:r>
            <a:endParaRPr b="0" i="0" sz="1400" u="none" cap="none" strike="noStrike">
              <a:solidFill>
                <a:srgbClr val="000000"/>
              </a:solidFill>
              <a:latin typeface="Arial"/>
              <a:ea typeface="Arial"/>
              <a:cs typeface="Arial"/>
              <a:sym typeface="Arial"/>
            </a:endParaRPr>
          </a:p>
        </p:txBody>
      </p:sp>
      <p:sp>
        <p:nvSpPr>
          <p:cNvPr id="154" name="Google Shape;154;p6"/>
          <p:cNvSpPr txBox="1"/>
          <p:nvPr/>
        </p:nvSpPr>
        <p:spPr>
          <a:xfrm>
            <a:off x="708459" y="5539552"/>
            <a:ext cx="11316878" cy="6309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222222"/>
                </a:solidFill>
                <a:latin typeface="Malgun Gothic"/>
                <a:ea typeface="Malgun Gothic"/>
                <a:cs typeface="Malgun Gothic"/>
                <a:sym typeface="Malgun Gothic"/>
              </a:rPr>
              <a:t>[7] Sankarasrinivasan, S., Balasubramanian, E., Karthik, K., Chandrasekar, U., &amp; Gupta, R.  Health monitoring of civil structures with integrated UAV and image processing system. </a:t>
            </a:r>
            <a:r>
              <a:rPr b="0" i="1" lang="en-US" sz="700" u="none" cap="none" strike="noStrike">
                <a:solidFill>
                  <a:srgbClr val="222222"/>
                </a:solidFill>
                <a:latin typeface="Malgun Gothic"/>
                <a:ea typeface="Malgun Gothic"/>
                <a:cs typeface="Malgun Gothic"/>
                <a:sym typeface="Malgun Gothic"/>
              </a:rPr>
              <a:t>Procedia Computer Science</a:t>
            </a:r>
            <a:r>
              <a:rPr b="0" i="0" lang="en-US" sz="700" u="none" cap="none" strike="noStrike">
                <a:solidFill>
                  <a:srgbClr val="222222"/>
                </a:solidFill>
                <a:latin typeface="Malgun Gothic"/>
                <a:ea typeface="Malgun Gothic"/>
                <a:cs typeface="Malgun Gothic"/>
                <a:sym typeface="Malgun Gothic"/>
              </a:rPr>
              <a:t>, vol  </a:t>
            </a:r>
            <a:r>
              <a:rPr b="0" i="1" lang="en-US" sz="700" u="none" cap="none" strike="noStrike">
                <a:solidFill>
                  <a:srgbClr val="222222"/>
                </a:solidFill>
                <a:latin typeface="Malgun Gothic"/>
                <a:ea typeface="Malgun Gothic"/>
                <a:cs typeface="Malgun Gothic"/>
                <a:sym typeface="Malgun Gothic"/>
              </a:rPr>
              <a:t>54</a:t>
            </a:r>
            <a:r>
              <a:rPr b="0" i="0" lang="en-US" sz="700" u="none" cap="none" strike="noStrike">
                <a:solidFill>
                  <a:srgbClr val="222222"/>
                </a:solidFill>
                <a:latin typeface="Malgun Gothic"/>
                <a:ea typeface="Malgun Gothic"/>
                <a:cs typeface="Malgun Gothic"/>
                <a:sym typeface="Malgun Gothic"/>
              </a:rPr>
              <a:t>. p.</a:t>
            </a:r>
            <a:r>
              <a:rPr b="0" i="1" lang="en-US" sz="700" u="none" cap="none" strike="noStrike">
                <a:solidFill>
                  <a:srgbClr val="222222"/>
                </a:solidFill>
                <a:latin typeface="Malgun Gothic"/>
                <a:ea typeface="Malgun Gothic"/>
                <a:cs typeface="Malgun Gothic"/>
                <a:sym typeface="Malgun Gothic"/>
              </a:rPr>
              <a:t> 508-515,</a:t>
            </a:r>
            <a:r>
              <a:rPr b="0" i="0" lang="en-US" sz="700" u="none" cap="none" strike="noStrike">
                <a:solidFill>
                  <a:srgbClr val="222222"/>
                </a:solidFill>
                <a:latin typeface="Malgun Gothic"/>
                <a:ea typeface="Malgun Gothic"/>
                <a:cs typeface="Malgun Gothic"/>
                <a:sym typeface="Malgun Gothic"/>
              </a:rPr>
              <a:t> 2015.</a:t>
            </a:r>
            <a:endParaRPr b="0" i="0" sz="7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700"/>
              <a:buFont typeface="Arial"/>
              <a:buNone/>
            </a:pPr>
            <a:br>
              <a:rPr b="0" i="0" lang="en-US" sz="700" u="none" cap="none" strike="noStrike">
                <a:solidFill>
                  <a:schemeClr val="dk1"/>
                </a:solidFill>
                <a:latin typeface="Malgun Gothic"/>
                <a:ea typeface="Malgun Gothic"/>
                <a:cs typeface="Malgun Gothic"/>
                <a:sym typeface="Malgun Gothic"/>
              </a:rPr>
            </a:br>
            <a:r>
              <a:rPr b="0" i="0" lang="en-US" sz="700" u="none" cap="none" strike="noStrike">
                <a:solidFill>
                  <a:srgbClr val="222222"/>
                </a:solidFill>
                <a:latin typeface="Malgun Gothic"/>
                <a:ea typeface="Malgun Gothic"/>
                <a:cs typeface="Malgun Gothic"/>
                <a:sym typeface="Malgun Gothic"/>
              </a:rPr>
              <a:t>[8] Kung, R. Y., Pan, N. H., Wang, C. C., &amp; Lee, P. C.  Application of Deep Learning and Unmanned Aerial Vehicle on Building Maintenance. </a:t>
            </a:r>
            <a:r>
              <a:rPr b="0" i="1" lang="en-US" sz="700" u="none" cap="none" strike="noStrike">
                <a:solidFill>
                  <a:srgbClr val="222222"/>
                </a:solidFill>
                <a:latin typeface="Malgun Gothic"/>
                <a:ea typeface="Malgun Gothic"/>
                <a:cs typeface="Malgun Gothic"/>
                <a:sym typeface="Malgun Gothic"/>
              </a:rPr>
              <a:t>Advances in Civil Engineering</a:t>
            </a:r>
            <a:r>
              <a:rPr b="0" i="0" lang="en-US" sz="700" u="none" cap="none" strike="noStrike">
                <a:solidFill>
                  <a:srgbClr val="222222"/>
                </a:solidFill>
                <a:latin typeface="Malgun Gothic"/>
                <a:ea typeface="Malgun Gothic"/>
                <a:cs typeface="Malgun Gothic"/>
                <a:sym typeface="Malgun Gothic"/>
              </a:rPr>
              <a:t>, 2021. Y. Yorozu, M. Hirano, K. Oka, and Y. Tagawa, “Electron spectroscopy studies on magneto-optical media and plastic substrate interface,”</a:t>
            </a:r>
            <a:r>
              <a:rPr b="0" i="1" lang="en-US" sz="700" u="none" cap="none" strike="noStrike">
                <a:solidFill>
                  <a:srgbClr val="222222"/>
                </a:solidFill>
                <a:latin typeface="Malgun Gothic"/>
                <a:ea typeface="Malgun Gothic"/>
                <a:cs typeface="Malgun Gothic"/>
                <a:sym typeface="Malgun Gothic"/>
              </a:rPr>
              <a:t> IEEE Transl. J. Magn. Japan, vol. 2, p. 740–741, Aug.</a:t>
            </a:r>
            <a:r>
              <a:rPr b="0" i="0" lang="en-US" sz="700" u="none" cap="none" strike="noStrike">
                <a:solidFill>
                  <a:srgbClr val="222222"/>
                </a:solidFill>
                <a:latin typeface="Malgun Gothic"/>
                <a:ea typeface="Malgun Gothic"/>
                <a:cs typeface="Malgun Gothic"/>
                <a:sym typeface="Malgun Gothic"/>
              </a:rPr>
              <a:t> 1987</a:t>
            </a:r>
            <a:r>
              <a:rPr b="0" i="1" lang="en-US" sz="700" u="none" cap="none" strike="noStrike">
                <a:solidFill>
                  <a:srgbClr val="222222"/>
                </a:solidFill>
                <a:latin typeface="Malgun Gothic"/>
                <a:ea typeface="Malgun Gothic"/>
                <a:cs typeface="Malgun Gothic"/>
                <a:sym typeface="Malgun Gothic"/>
              </a:rPr>
              <a:t> [Digests 9th Annual Conf. Magnetics Japan, p. 301,</a:t>
            </a:r>
            <a:r>
              <a:rPr b="0" i="0" lang="en-US" sz="700" u="none" cap="none" strike="noStrike">
                <a:solidFill>
                  <a:srgbClr val="222222"/>
                </a:solidFill>
                <a:latin typeface="Malgun Gothic"/>
                <a:ea typeface="Malgun Gothic"/>
                <a:cs typeface="Malgun Gothic"/>
                <a:sym typeface="Malgun Gothic"/>
              </a:rPr>
              <a:t> 1982</a:t>
            </a:r>
            <a:r>
              <a:rPr b="0" i="1" lang="en-US" sz="700" u="none" cap="none" strike="noStrike">
                <a:solidFill>
                  <a:srgbClr val="222222"/>
                </a:solidFill>
                <a:latin typeface="Malgun Gothic"/>
                <a:ea typeface="Malgun Gothic"/>
                <a:cs typeface="Malgun Gothic"/>
                <a:sym typeface="Malgun Gothic"/>
              </a:rPr>
              <a:t>.</a:t>
            </a:r>
            <a:endParaRPr b="0" i="0" sz="7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7"/>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160" name="Google Shape;160;p7"/>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161" name="Google Shape;161;p7"/>
          <p:cNvSpPr txBox="1"/>
          <p:nvPr/>
        </p:nvSpPr>
        <p:spPr>
          <a:xfrm>
            <a:off x="430428" y="166011"/>
            <a:ext cx="485874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Literature review</a:t>
            </a:r>
            <a:endParaRPr b="1" i="0" sz="4000" u="none" cap="none" strike="noStrike">
              <a:solidFill>
                <a:srgbClr val="CFB991"/>
              </a:solidFill>
              <a:latin typeface="Malgun Gothic"/>
              <a:ea typeface="Malgun Gothic"/>
              <a:cs typeface="Malgun Gothic"/>
              <a:sym typeface="Malgun Gothic"/>
            </a:endParaRPr>
          </a:p>
        </p:txBody>
      </p:sp>
      <p:sp>
        <p:nvSpPr>
          <p:cNvPr id="162" name="Google Shape;162;p7"/>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2 of 3</a:t>
            </a:r>
            <a:endParaRPr b="1" i="0" sz="2400" u="none" cap="none" strike="noStrike">
              <a:solidFill>
                <a:srgbClr val="757070"/>
              </a:solidFill>
              <a:latin typeface="Malgun Gothic"/>
              <a:ea typeface="Malgun Gothic"/>
              <a:cs typeface="Malgun Gothic"/>
              <a:sym typeface="Malgun Gothic"/>
            </a:endParaRPr>
          </a:p>
        </p:txBody>
      </p:sp>
      <p:sp>
        <p:nvSpPr>
          <p:cNvPr id="163" name="Google Shape;163;p7"/>
          <p:cNvSpPr txBox="1"/>
          <p:nvPr/>
        </p:nvSpPr>
        <p:spPr>
          <a:xfrm>
            <a:off x="775309" y="1997068"/>
            <a:ext cx="11183178" cy="25853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Malgun Gothic"/>
                <a:ea typeface="Malgun Gothic"/>
                <a:cs typeface="Malgun Gothic"/>
                <a:sym typeface="Malgun Gothic"/>
              </a:rPr>
              <a:t>In terms of detecting property damage, a method which utilizes a Darknet neural network via YOLO has also been researched [9].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Malgun Gothic"/>
              <a:buChar char="-"/>
            </a:pPr>
            <a:r>
              <a:rPr b="0" i="0" lang="en-US" sz="1800" u="none" cap="none" strike="noStrike">
                <a:solidFill>
                  <a:srgbClr val="000000"/>
                </a:solidFill>
                <a:latin typeface="Malgun Gothic"/>
                <a:ea typeface="Malgun Gothic"/>
                <a:cs typeface="Malgun Gothic"/>
                <a:sym typeface="Malgun Gothic"/>
              </a:rPr>
              <a:t>This can further aid in the project’s goals of detecting property damage via the use of a UAV, particularly with regards to improving the deep learning algorithm used [9].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Malgun Gothic"/>
                <a:ea typeface="Malgun Gothic"/>
                <a:cs typeface="Malgun Gothic"/>
                <a:sym typeface="Malgun Gothic"/>
              </a:rPr>
              <a:t>Still, there can be challenges regarding the varying sizes and general unpredictability of cracks, so the use of deep convolutional neural networks (CNN) may allow for increased accuracy when analyzing property damage [11]. </a:t>
            </a:r>
            <a:endParaRPr b="0" i="0" sz="1400" u="none" cap="none" strike="noStrike">
              <a:solidFill>
                <a:srgbClr val="000000"/>
              </a:solidFill>
              <a:latin typeface="Arial"/>
              <a:ea typeface="Arial"/>
              <a:cs typeface="Arial"/>
              <a:sym typeface="Arial"/>
            </a:endParaRPr>
          </a:p>
        </p:txBody>
      </p:sp>
      <p:sp>
        <p:nvSpPr>
          <p:cNvPr id="164" name="Google Shape;164;p7"/>
          <p:cNvSpPr txBox="1"/>
          <p:nvPr/>
        </p:nvSpPr>
        <p:spPr>
          <a:xfrm>
            <a:off x="875122" y="5539552"/>
            <a:ext cx="11316878"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222222"/>
                </a:solidFill>
                <a:latin typeface="Malgun Gothic"/>
                <a:ea typeface="Malgun Gothic"/>
                <a:cs typeface="Malgun Gothic"/>
                <a:sym typeface="Malgun Gothic"/>
              </a:rPr>
              <a:t>[9] H.-G. Moon and J.-H. Kim, “Intelligent crack detecting algorithm on the concrete crack image using neural network,” </a:t>
            </a:r>
            <a:r>
              <a:rPr b="0" i="1" lang="en-US" sz="700" u="none" cap="none" strike="noStrike">
                <a:solidFill>
                  <a:srgbClr val="222222"/>
                </a:solidFill>
                <a:latin typeface="Malgun Gothic"/>
                <a:ea typeface="Malgun Gothic"/>
                <a:cs typeface="Malgun Gothic"/>
                <a:sym typeface="Malgun Gothic"/>
              </a:rPr>
              <a:t>28th International Symposium on Automation and Robotics in Construction (ISARC 2011)</a:t>
            </a:r>
            <a:r>
              <a:rPr b="0" i="0" lang="en-US" sz="700" u="none" cap="none" strike="noStrike">
                <a:solidFill>
                  <a:srgbClr val="222222"/>
                </a:solidFill>
                <a:latin typeface="Malgun Gothic"/>
                <a:ea typeface="Malgun Gothic"/>
                <a:cs typeface="Malgun Gothic"/>
                <a:sym typeface="Malgun Gothic"/>
              </a:rPr>
              <a:t>, 2011.</a:t>
            </a:r>
            <a:endParaRPr b="0" i="0" sz="7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700"/>
              <a:buFont typeface="Arial"/>
              <a:buNone/>
            </a:pPr>
            <a:br>
              <a:rPr b="0" i="0" lang="en-US" sz="700" u="none" cap="none" strike="noStrike">
                <a:solidFill>
                  <a:schemeClr val="dk1"/>
                </a:solidFill>
                <a:latin typeface="Malgun Gothic"/>
                <a:ea typeface="Malgun Gothic"/>
                <a:cs typeface="Malgun Gothic"/>
                <a:sym typeface="Malgun Gothic"/>
              </a:rPr>
            </a:br>
            <a:r>
              <a:rPr b="0" i="0" lang="en-US" sz="700" u="none" cap="none" strike="noStrike">
                <a:solidFill>
                  <a:srgbClr val="222222"/>
                </a:solidFill>
                <a:latin typeface="Malgun Gothic"/>
                <a:ea typeface="Malgun Gothic"/>
                <a:cs typeface="Malgun Gothic"/>
                <a:sym typeface="Malgun Gothic"/>
              </a:rPr>
              <a:t>[11] S.-suk Choi and E.-kon Kim, “Building Crack Inspection Using Small UAV,” </a:t>
            </a:r>
            <a:r>
              <a:rPr b="0" i="1" lang="en-US" sz="700" u="none" cap="none" strike="noStrike">
                <a:solidFill>
                  <a:srgbClr val="222222"/>
                </a:solidFill>
                <a:latin typeface="Malgun Gothic"/>
                <a:ea typeface="Malgun Gothic"/>
                <a:cs typeface="Malgun Gothic"/>
                <a:sym typeface="Malgun Gothic"/>
              </a:rPr>
              <a:t>2015 17th International Conference on Advanced Communication Technology (ICACT)</a:t>
            </a:r>
            <a:r>
              <a:rPr b="0" i="0" lang="en-US" sz="700" u="none" cap="none" strike="noStrike">
                <a:solidFill>
                  <a:srgbClr val="222222"/>
                </a:solidFill>
                <a:latin typeface="Malgun Gothic"/>
                <a:ea typeface="Malgun Gothic"/>
                <a:cs typeface="Malgun Gothic"/>
                <a:sym typeface="Malgun Gothic"/>
              </a:rPr>
              <a:t>, 2015. </a:t>
            </a:r>
            <a:endParaRPr b="0" i="0" sz="7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170" name="Google Shape;170;p8"/>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171" name="Google Shape;171;p8"/>
          <p:cNvSpPr txBox="1"/>
          <p:nvPr/>
        </p:nvSpPr>
        <p:spPr>
          <a:xfrm>
            <a:off x="430428" y="166011"/>
            <a:ext cx="485874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Literature review</a:t>
            </a:r>
            <a:endParaRPr b="1" i="0" sz="4000" u="none" cap="none" strike="noStrike">
              <a:solidFill>
                <a:srgbClr val="CFB991"/>
              </a:solidFill>
              <a:latin typeface="Malgun Gothic"/>
              <a:ea typeface="Malgun Gothic"/>
              <a:cs typeface="Malgun Gothic"/>
              <a:sym typeface="Malgun Gothic"/>
            </a:endParaRPr>
          </a:p>
        </p:txBody>
      </p:sp>
      <p:sp>
        <p:nvSpPr>
          <p:cNvPr id="172" name="Google Shape;172;p8"/>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3 of 3</a:t>
            </a:r>
            <a:endParaRPr b="1" i="0" sz="2400" u="none" cap="none" strike="noStrike">
              <a:solidFill>
                <a:srgbClr val="757070"/>
              </a:solidFill>
              <a:latin typeface="Malgun Gothic"/>
              <a:ea typeface="Malgun Gothic"/>
              <a:cs typeface="Malgun Gothic"/>
              <a:sym typeface="Malgun Gothic"/>
            </a:endParaRPr>
          </a:p>
        </p:txBody>
      </p:sp>
      <p:sp>
        <p:nvSpPr>
          <p:cNvPr id="173" name="Google Shape;173;p8"/>
          <p:cNvSpPr txBox="1"/>
          <p:nvPr/>
        </p:nvSpPr>
        <p:spPr>
          <a:xfrm>
            <a:off x="775309" y="1997068"/>
            <a:ext cx="11183178" cy="25853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Malgun Gothic"/>
                <a:ea typeface="Malgun Gothic"/>
                <a:cs typeface="Malgun Gothic"/>
                <a:sym typeface="Malgun Gothic"/>
              </a:rPr>
              <a:t> Using UAV for damage detection is great benefit [12].</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Malgun Gothic"/>
              <a:buChar char="-"/>
            </a:pPr>
            <a:r>
              <a:rPr b="0" i="0" lang="en-US" sz="1800" u="none" cap="none" strike="noStrike">
                <a:solidFill>
                  <a:srgbClr val="000000"/>
                </a:solidFill>
                <a:latin typeface="Malgun Gothic"/>
                <a:ea typeface="Malgun Gothic"/>
                <a:cs typeface="Malgun Gothic"/>
                <a:sym typeface="Malgun Gothic"/>
              </a:rPr>
              <a:t>Reduce cost</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Malgun Gothic"/>
              <a:buChar char="-"/>
            </a:pPr>
            <a:r>
              <a:rPr b="0" i="0" lang="en-US" sz="1800" u="none" cap="none" strike="noStrike">
                <a:solidFill>
                  <a:srgbClr val="000000"/>
                </a:solidFill>
                <a:latin typeface="Malgun Gothic"/>
                <a:ea typeface="Malgun Gothic"/>
                <a:cs typeface="Malgun Gothic"/>
                <a:sym typeface="Malgun Gothic"/>
              </a:rPr>
              <a:t>Shorten time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Malgun Gothic"/>
              <a:buChar char="-"/>
            </a:pPr>
            <a:r>
              <a:rPr b="0" i="0" lang="en-US" sz="1800" u="none" cap="none" strike="noStrike">
                <a:solidFill>
                  <a:srgbClr val="000000"/>
                </a:solidFill>
                <a:latin typeface="Malgun Gothic"/>
                <a:ea typeface="Malgun Gothic"/>
                <a:cs typeface="Malgun Gothic"/>
                <a:sym typeface="Malgun Gothic"/>
              </a:rPr>
              <a:t>Lower the risk</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Malgun Gothic"/>
                <a:ea typeface="Malgun Gothic"/>
                <a:cs typeface="Malgun Gothic"/>
                <a:sym typeface="Malgun Gothic"/>
              </a:rPr>
              <a:t>If you use deep-learning, their effectiveness and potential would be even more realized [12].</a:t>
            </a:r>
            <a:endParaRPr b="0" i="0" sz="1400" u="none" cap="none" strike="noStrike">
              <a:solidFill>
                <a:srgbClr val="000000"/>
              </a:solidFill>
              <a:latin typeface="Arial"/>
              <a:ea typeface="Arial"/>
              <a:cs typeface="Arial"/>
              <a:sym typeface="Arial"/>
            </a:endParaRPr>
          </a:p>
        </p:txBody>
      </p:sp>
      <p:sp>
        <p:nvSpPr>
          <p:cNvPr id="174" name="Google Shape;174;p8"/>
          <p:cNvSpPr txBox="1"/>
          <p:nvPr/>
        </p:nvSpPr>
        <p:spPr>
          <a:xfrm>
            <a:off x="775309" y="5539552"/>
            <a:ext cx="11316878"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br>
              <a:rPr b="0" i="0" lang="en-US" sz="700" u="none" cap="none" strike="noStrike">
                <a:solidFill>
                  <a:schemeClr val="dk1"/>
                </a:solidFill>
                <a:latin typeface="Malgun Gothic"/>
                <a:ea typeface="Malgun Gothic"/>
                <a:cs typeface="Malgun Gothic"/>
                <a:sym typeface="Malgun Gothic"/>
              </a:rPr>
            </a:br>
            <a:r>
              <a:rPr b="0" i="0" lang="en-US" sz="700" u="none" cap="none" strike="noStrike">
                <a:solidFill>
                  <a:srgbClr val="222222"/>
                </a:solidFill>
                <a:latin typeface="Malgun Gothic"/>
                <a:ea typeface="Malgun Gothic"/>
                <a:cs typeface="Malgun Gothic"/>
                <a:sym typeface="Malgun Gothic"/>
              </a:rPr>
              <a:t>[12] S. Carata, R. Mihaescu, E. Barnoviciu, M. Chindea, M. Ghenescu, and V. Ghenescu, “Complete Visualisation, network modeling and training, web based tool, for the Yolo Deep Neural Network model in the Darknet Framework,” </a:t>
            </a:r>
            <a:r>
              <a:rPr b="0" i="1" lang="en-US" sz="700" u="none" cap="none" strike="noStrike">
                <a:solidFill>
                  <a:srgbClr val="222222"/>
                </a:solidFill>
                <a:latin typeface="Malgun Gothic"/>
                <a:ea typeface="Malgun Gothic"/>
                <a:cs typeface="Malgun Gothic"/>
                <a:sym typeface="Malgun Gothic"/>
              </a:rPr>
              <a:t>2019 IEEE 15th International Conference on Intelligent Computer Communication and Processing (ICCP)</a:t>
            </a:r>
            <a:r>
              <a:rPr b="0" i="0" lang="en-US" sz="700" u="none" cap="none" strike="noStrike">
                <a:solidFill>
                  <a:srgbClr val="222222"/>
                </a:solidFill>
                <a:latin typeface="Malgun Gothic"/>
                <a:ea typeface="Malgun Gothic"/>
                <a:cs typeface="Malgun Gothic"/>
                <a:sym typeface="Malgun Gothic"/>
              </a:rPr>
              <a:t>, 2019. </a:t>
            </a:r>
            <a:endParaRPr b="0" i="0" sz="7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9"/>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180" name="Google Shape;180;p9"/>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181" name="Google Shape;181;p9"/>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Novelty</a:t>
            </a:r>
            <a:endParaRPr b="1" i="0" sz="4000" u="none" cap="none" strike="noStrike">
              <a:solidFill>
                <a:srgbClr val="CFB991"/>
              </a:solidFill>
              <a:latin typeface="Malgun Gothic"/>
              <a:ea typeface="Malgun Gothic"/>
              <a:cs typeface="Malgun Gothic"/>
              <a:sym typeface="Malgun Gothic"/>
            </a:endParaRPr>
          </a:p>
        </p:txBody>
      </p:sp>
      <p:sp>
        <p:nvSpPr>
          <p:cNvPr id="182" name="Google Shape;182;p9"/>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Novelty</a:t>
            </a:r>
            <a:endParaRPr b="1" i="0" sz="2400" u="none" cap="none" strike="noStrike">
              <a:solidFill>
                <a:srgbClr val="757070"/>
              </a:solidFill>
              <a:latin typeface="Malgun Gothic"/>
              <a:ea typeface="Malgun Gothic"/>
              <a:cs typeface="Malgun Gothic"/>
              <a:sym typeface="Malgun Gothic"/>
            </a:endParaRPr>
          </a:p>
        </p:txBody>
      </p:sp>
      <p:sp>
        <p:nvSpPr>
          <p:cNvPr id="183" name="Google Shape;183;p9"/>
          <p:cNvSpPr txBox="1"/>
          <p:nvPr/>
        </p:nvSpPr>
        <p:spPr>
          <a:xfrm>
            <a:off x="978848" y="1990575"/>
            <a:ext cx="10234304" cy="16312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Malgun Gothic"/>
                <a:ea typeface="Malgun Gothic"/>
                <a:cs typeface="Malgun Gothic"/>
                <a:sym typeface="Malgun Gothic"/>
              </a:rPr>
              <a:t>A deep learning model is created to detect all cracks such as buildings, bridges, roads, and sidewalk blocks. </a:t>
            </a:r>
            <a:endParaRPr b="0" i="0" sz="1400" u="none" cap="none" strike="noStrike">
              <a:solidFill>
                <a:srgbClr val="000000"/>
              </a:solidFill>
              <a:latin typeface="Arial"/>
              <a:ea typeface="Arial"/>
              <a:cs typeface="Arial"/>
              <a:sym typeface="Arial"/>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Malgun Gothic"/>
              <a:ea typeface="Malgun Gothic"/>
              <a:cs typeface="Malgun Gothic"/>
              <a:sym typeface="Malgun Gothic"/>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Malgun Gothic"/>
                <a:ea typeface="Malgun Gothic"/>
                <a:cs typeface="Malgun Gothic"/>
                <a:sym typeface="Malgun Gothic"/>
              </a:rPr>
              <a:t>Various types of structure datasets (included custom dataset) are collected and processed for this model.</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500"/>
                                        <p:tgtEl>
                                          <p:spTgt spid="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Effect filter="fade" transition="in">
                                      <p:cBhvr>
                                        <p:cTn dur="500"/>
                                        <p:tgtEl>
                                          <p:spTgt spid="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Effect filter="fade" transition="in">
                                      <p:cBhvr>
                                        <p:cTn dur="500"/>
                                        <p:tgtEl>
                                          <p:spTgt spid="1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0"/>
          <p:cNvSpPr/>
          <p:nvPr/>
        </p:nvSpPr>
        <p:spPr>
          <a:xfrm>
            <a:off x="0" y="1"/>
            <a:ext cx="12192000" cy="1039906"/>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descr="COVID19 Datahub" id="189" name="Google Shape;189;p10"/>
          <p:cNvPicPr preferRelativeResize="0"/>
          <p:nvPr/>
        </p:nvPicPr>
        <p:blipFill rotWithShape="1">
          <a:blip r:embed="rId3">
            <a:alphaModFix/>
          </a:blip>
          <a:srcRect b="30622" l="5095" r="4202" t="31549"/>
          <a:stretch/>
        </p:blipFill>
        <p:spPr>
          <a:xfrm>
            <a:off x="708459" y="6131859"/>
            <a:ext cx="1631081" cy="439269"/>
          </a:xfrm>
          <a:prstGeom prst="rect">
            <a:avLst/>
          </a:prstGeom>
          <a:noFill/>
          <a:ln>
            <a:noFill/>
          </a:ln>
        </p:spPr>
      </p:pic>
      <p:sp>
        <p:nvSpPr>
          <p:cNvPr id="190" name="Google Shape;190;p10"/>
          <p:cNvSpPr txBox="1"/>
          <p:nvPr/>
        </p:nvSpPr>
        <p:spPr>
          <a:xfrm>
            <a:off x="430429" y="166011"/>
            <a:ext cx="473324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FB991"/>
                </a:solidFill>
                <a:latin typeface="Malgun Gothic"/>
                <a:ea typeface="Malgun Gothic"/>
                <a:cs typeface="Malgun Gothic"/>
                <a:sym typeface="Malgun Gothic"/>
              </a:rPr>
              <a:t>Goal</a:t>
            </a:r>
            <a:endParaRPr b="1" i="0" sz="4000" u="none" cap="none" strike="noStrike">
              <a:solidFill>
                <a:srgbClr val="CFB991"/>
              </a:solidFill>
              <a:latin typeface="Malgun Gothic"/>
              <a:ea typeface="Malgun Gothic"/>
              <a:cs typeface="Malgun Gothic"/>
              <a:sym typeface="Malgun Gothic"/>
            </a:endParaRPr>
          </a:p>
        </p:txBody>
      </p:sp>
      <p:sp>
        <p:nvSpPr>
          <p:cNvPr id="191" name="Google Shape;191;p10"/>
          <p:cNvSpPr txBox="1"/>
          <p:nvPr/>
        </p:nvSpPr>
        <p:spPr>
          <a:xfrm>
            <a:off x="708459" y="1409086"/>
            <a:ext cx="61004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57070"/>
                </a:solidFill>
                <a:latin typeface="Malgun Gothic"/>
                <a:ea typeface="Malgun Gothic"/>
                <a:cs typeface="Malgun Gothic"/>
                <a:sym typeface="Malgun Gothic"/>
              </a:rPr>
              <a:t>Project goal</a:t>
            </a:r>
            <a:endParaRPr b="1" i="0" sz="2400" u="none" cap="none" strike="noStrike">
              <a:solidFill>
                <a:srgbClr val="757070"/>
              </a:solidFill>
              <a:latin typeface="Malgun Gothic"/>
              <a:ea typeface="Malgun Gothic"/>
              <a:cs typeface="Malgun Gothic"/>
              <a:sym typeface="Malgun Gothic"/>
            </a:endParaRPr>
          </a:p>
        </p:txBody>
      </p:sp>
      <p:sp>
        <p:nvSpPr>
          <p:cNvPr id="192" name="Google Shape;192;p10"/>
          <p:cNvSpPr txBox="1"/>
          <p:nvPr/>
        </p:nvSpPr>
        <p:spPr>
          <a:xfrm>
            <a:off x="856299" y="2239930"/>
            <a:ext cx="10479401" cy="7078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Malgun Gothic"/>
                <a:ea typeface="Malgun Gothic"/>
                <a:cs typeface="Malgun Gothic"/>
                <a:sym typeface="Malgun Gothic"/>
              </a:rPr>
              <a:t>Using the Darknet and YOLOv3 to create an artificial intelligence model that can detect all cracks.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2021-12-03T19:00:21Z</dcterms:created>
  <dc:creator>최 산하</dc:creator>
</cp:coreProperties>
</file>